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4" r:id="rId2"/>
    <p:sldMasterId id="2147483658" r:id="rId3"/>
  </p:sldMasterIdLst>
  <p:sldIdLst>
    <p:sldId id="258" r:id="rId4"/>
    <p:sldId id="265" r:id="rId5"/>
    <p:sldId id="266" r:id="rId6"/>
    <p:sldId id="267" r:id="rId7"/>
    <p:sldId id="268" r:id="rId8"/>
    <p:sldId id="270" r:id="rId9"/>
    <p:sldId id="261" r:id="rId10"/>
    <p:sldId id="275" r:id="rId11"/>
    <p:sldId id="271" r:id="rId12"/>
    <p:sldId id="272" r:id="rId13"/>
    <p:sldId id="273" r:id="rId14"/>
    <p:sldId id="274" r:id="rId1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97" d="100"/>
          <a:sy n="97" d="100"/>
        </p:scale>
        <p:origin x="-384" y="-870"/>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822942" y="1812131"/>
            <a:ext cx="7772400" cy="1102519"/>
          </a:xfrm>
        </p:spPr>
        <p:txBody>
          <a:bodyPr>
            <a:normAutofit/>
          </a:bodyPr>
          <a:lstStyle>
            <a:lvl1pPr>
              <a:defRPr sz="2800"/>
            </a:lvl1pPr>
          </a:lstStyle>
          <a:p>
            <a:r>
              <a:rPr lang="en-US" dirty="0" smtClean="0"/>
              <a:t>Click to edit Master title style</a:t>
            </a:r>
            <a:endParaRPr lang="en-US" dirty="0"/>
          </a:p>
        </p:txBody>
      </p:sp>
      <p:sp>
        <p:nvSpPr>
          <p:cNvPr id="3" name="Subtitle 2"/>
          <p:cNvSpPr>
            <a:spLocks noGrp="1"/>
          </p:cNvSpPr>
          <p:nvPr>
            <p:ph type="subTitle" idx="1"/>
          </p:nvPr>
        </p:nvSpPr>
        <p:spPr>
          <a:xfrm>
            <a:off x="3537151" y="2661999"/>
            <a:ext cx="6400800" cy="1314450"/>
          </a:xfrm>
        </p:spPr>
        <p:txBody>
          <a:bodyPr>
            <a:normAutofit/>
          </a:bodyPr>
          <a:lstStyle>
            <a:lvl1pPr marL="0" indent="0" algn="ctr">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41F8888C-1AFA-1B42-83D5-0AD7024228F2}" type="datetimeFigureOut">
              <a:rPr lang="en-US" smtClean="0"/>
              <a:t>8/9/2014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E6C7B-269E-0F4E-9B24-770ADF6CD46D}" type="slidenum">
              <a:rPr lang="en-US" smtClean="0"/>
              <a:t>‹#›</a:t>
            </a:fld>
            <a:endParaRPr lang="en-US"/>
          </a:p>
        </p:txBody>
      </p:sp>
    </p:spTree>
    <p:extLst>
      <p:ext uri="{BB962C8B-B14F-4D97-AF65-F5344CB8AC3E}">
        <p14:creationId xmlns:p14="http://schemas.microsoft.com/office/powerpoint/2010/main" val="21280639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210" y="0"/>
            <a:ext cx="8229600" cy="857250"/>
          </a:xfrm>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F8888C-1AFA-1B42-83D5-0AD7024228F2}" type="datetimeFigureOut">
              <a:rPr lang="en-US" smtClean="0"/>
              <a:t>8/9/2014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E6C7B-269E-0F4E-9B24-770ADF6CD46D}" type="slidenum">
              <a:rPr lang="en-US" smtClean="0"/>
              <a:t>‹#›</a:t>
            </a:fld>
            <a:endParaRPr lang="en-US"/>
          </a:p>
        </p:txBody>
      </p:sp>
    </p:spTree>
    <p:extLst>
      <p:ext uri="{BB962C8B-B14F-4D97-AF65-F5344CB8AC3E}">
        <p14:creationId xmlns:p14="http://schemas.microsoft.com/office/powerpoint/2010/main" val="191335543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658A2FC-4F6C-4D4B-847B-345EFDE848E8}" type="datetimeFigureOut">
              <a:rPr lang="en-US" smtClean="0"/>
              <a:t>8/9/2014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F9FCDB-0BE0-1D4B-A8FF-EE1ABF25D06C}" type="slidenum">
              <a:rPr lang="en-US" smtClean="0"/>
              <a:t>‹#›</a:t>
            </a:fld>
            <a:endParaRPr lang="en-US"/>
          </a:p>
        </p:txBody>
      </p:sp>
    </p:spTree>
    <p:extLst>
      <p:ext uri="{BB962C8B-B14F-4D97-AF65-F5344CB8AC3E}">
        <p14:creationId xmlns:p14="http://schemas.microsoft.com/office/powerpoint/2010/main" val="88286462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58A2FC-4F6C-4D4B-847B-345EFDE848E8}" type="datetimeFigureOut">
              <a:rPr lang="en-US" smtClean="0"/>
              <a:t>8/9/2014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F9FCDB-0BE0-1D4B-A8FF-EE1ABF25D06C}" type="slidenum">
              <a:rPr lang="en-US" smtClean="0"/>
              <a:t>‹#›</a:t>
            </a:fld>
            <a:endParaRPr lang="en-US"/>
          </a:p>
        </p:txBody>
      </p:sp>
    </p:spTree>
    <p:extLst>
      <p:ext uri="{BB962C8B-B14F-4D97-AF65-F5344CB8AC3E}">
        <p14:creationId xmlns:p14="http://schemas.microsoft.com/office/powerpoint/2010/main" val="101734126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58A2FC-4F6C-4D4B-847B-345EFDE848E8}" type="datetimeFigureOut">
              <a:rPr lang="en-US" smtClean="0"/>
              <a:t>8/9/2014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F9FCDB-0BE0-1D4B-A8FF-EE1ABF25D06C}" type="slidenum">
              <a:rPr lang="en-US" smtClean="0"/>
              <a:t>‹#›</a:t>
            </a:fld>
            <a:endParaRPr lang="en-US"/>
          </a:p>
        </p:txBody>
      </p:sp>
    </p:spTree>
    <p:extLst>
      <p:ext uri="{BB962C8B-B14F-4D97-AF65-F5344CB8AC3E}">
        <p14:creationId xmlns:p14="http://schemas.microsoft.com/office/powerpoint/2010/main" val="84445374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E3C31E-2B38-8E47-8217-09F5CF0A9F03}" type="datetimeFigureOut">
              <a:rPr lang="en-US" smtClean="0"/>
              <a:t>8/9/2014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243C42-8D0D-AC47-AFB6-E50055832790}" type="slidenum">
              <a:rPr lang="en-US" smtClean="0"/>
              <a:t>‹#›</a:t>
            </a:fld>
            <a:endParaRPr lang="en-US"/>
          </a:p>
        </p:txBody>
      </p:sp>
    </p:spTree>
    <p:extLst>
      <p:ext uri="{BB962C8B-B14F-4D97-AF65-F5344CB8AC3E}">
        <p14:creationId xmlns:p14="http://schemas.microsoft.com/office/powerpoint/2010/main" val="159948489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857250"/>
          </a:xfrm>
        </p:spPr>
        <p:txBody>
          <a:bodyPr/>
          <a:lstStyle>
            <a:lvl1pPr algn="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E3C31E-2B38-8E47-8217-09F5CF0A9F03}" type="datetimeFigureOut">
              <a:rPr lang="en-US" smtClean="0"/>
              <a:t>8/9/2014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243C42-8D0D-AC47-AFB6-E50055832790}" type="slidenum">
              <a:rPr lang="en-US" smtClean="0"/>
              <a:t>‹#›</a:t>
            </a:fld>
            <a:endParaRPr lang="en-US"/>
          </a:p>
        </p:txBody>
      </p:sp>
    </p:spTree>
    <p:extLst>
      <p:ext uri="{BB962C8B-B14F-4D97-AF65-F5344CB8AC3E}">
        <p14:creationId xmlns:p14="http://schemas.microsoft.com/office/powerpoint/2010/main" val="40127298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5" Type="http://schemas.openxmlformats.org/officeDocument/2006/relationships/image" Target="../media/image3.jp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image" Target="../media/image4.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6194"/>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41F8888C-1AFA-1B42-83D5-0AD7024228F2}" type="datetimeFigureOut">
              <a:rPr lang="en-US" smtClean="0"/>
              <a:t>8/9/2014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B6E6C7B-269E-0F4E-9B24-770ADF6CD46D}" type="slidenum">
              <a:rPr lang="en-US" smtClean="0"/>
              <a:t>‹#›</a:t>
            </a:fld>
            <a:endParaRPr lang="en-US"/>
          </a:p>
        </p:txBody>
      </p:sp>
    </p:spTree>
    <p:extLst>
      <p:ext uri="{BB962C8B-B14F-4D97-AF65-F5344CB8AC3E}">
        <p14:creationId xmlns:p14="http://schemas.microsoft.com/office/powerpoint/2010/main" val="2055645862"/>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8658A2FC-4F6C-4D4B-847B-345EFDE848E8}" type="datetimeFigureOut">
              <a:rPr lang="en-US" smtClean="0"/>
              <a:t>8/9/2014</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28F9FCDB-0BE0-1D4B-A8FF-EE1ABF25D06C}" type="slidenum">
              <a:rPr lang="en-US" smtClean="0"/>
              <a:t>‹#›</a:t>
            </a:fld>
            <a:endParaRPr lang="en-US"/>
          </a:p>
        </p:txBody>
      </p:sp>
    </p:spTree>
    <p:extLst>
      <p:ext uri="{BB962C8B-B14F-4D97-AF65-F5344CB8AC3E}">
        <p14:creationId xmlns:p14="http://schemas.microsoft.com/office/powerpoint/2010/main" val="179132748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Lst>
  <p:timing>
    <p:tnLst>
      <p:par>
        <p:cTn id="1" dur="indefinite" restart="never" nodeType="tmRoot"/>
      </p:par>
    </p:tnLst>
  </p:timing>
  <p:txStyles>
    <p:titleStyle>
      <a:lvl1pPr algn="ctr" defTabSz="457200" rtl="0" eaLnBrk="1" latinLnBrk="0" hangingPunct="1">
        <a:spcBef>
          <a:spcPct val="0"/>
        </a:spcBef>
        <a:buNone/>
        <a:defRPr sz="3200" kern="1200">
          <a:solidFill>
            <a:schemeClr val="bg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8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bg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bg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bg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bg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42" y="0"/>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4FE3C31E-2B38-8E47-8217-09F5CF0A9F03}" type="datetimeFigureOut">
              <a:rPr lang="en-US" smtClean="0"/>
              <a:t>8/9/2014</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22243C42-8D0D-AC47-AFB6-E50055832790}" type="slidenum">
              <a:rPr lang="en-US" smtClean="0"/>
              <a:t>‹#›</a:t>
            </a:fld>
            <a:endParaRPr lang="en-US"/>
          </a:p>
        </p:txBody>
      </p:sp>
    </p:spTree>
    <p:extLst>
      <p:ext uri="{BB962C8B-B14F-4D97-AF65-F5344CB8AC3E}">
        <p14:creationId xmlns:p14="http://schemas.microsoft.com/office/powerpoint/2010/main" val="2999157504"/>
      </p:ext>
    </p:extLst>
  </p:cSld>
  <p:clrMap bg1="lt1" tx1="dk1" bg2="lt2" tx2="dk2" accent1="accent1" accent2="accent2" accent3="accent3" accent4="accent4" accent5="accent5" accent6="accent6" hlink="hlink" folHlink="folHlink"/>
  <p:sldLayoutIdLst>
    <p:sldLayoutId id="2147483659" r:id="rId1"/>
    <p:sldLayoutId id="2147483660" r:id="rId2"/>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xG2100\Desktop\Operations Logo.jpg"/>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7578967" y="4641210"/>
            <a:ext cx="1452989" cy="3719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cxnSp>
        <p:nvCxnSpPr>
          <p:cNvPr id="9" name="Straight Connector 8"/>
          <p:cNvCxnSpPr/>
          <p:nvPr/>
        </p:nvCxnSpPr>
        <p:spPr>
          <a:xfrm>
            <a:off x="4751954" y="3317823"/>
            <a:ext cx="3157040" cy="0"/>
          </a:xfrm>
          <a:prstGeom prst="line">
            <a:avLst/>
          </a:prstGeom>
        </p:spPr>
        <p:style>
          <a:lnRef idx="1">
            <a:schemeClr val="accent2"/>
          </a:lnRef>
          <a:fillRef idx="0">
            <a:schemeClr val="accent2"/>
          </a:fillRef>
          <a:effectRef idx="0">
            <a:schemeClr val="accent2"/>
          </a:effectRef>
          <a:fontRef idx="minor">
            <a:schemeClr val="tx1"/>
          </a:fontRef>
        </p:style>
      </p:cxnSp>
      <p:sp>
        <p:nvSpPr>
          <p:cNvPr id="12" name="Title 1"/>
          <p:cNvSpPr txBox="1">
            <a:spLocks/>
          </p:cNvSpPr>
          <p:nvPr/>
        </p:nvSpPr>
        <p:spPr>
          <a:xfrm>
            <a:off x="4902500" y="1465693"/>
            <a:ext cx="3640138" cy="13556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sz="3600" b="1" dirty="0" smtClean="0">
                <a:effectLst>
                  <a:outerShdw blurRad="38100" dist="38100" dir="2700000" algn="tl">
                    <a:srgbClr val="000000">
                      <a:alpha val="43137"/>
                    </a:srgbClr>
                  </a:outerShdw>
                </a:effectLst>
                <a:latin typeface="Agency FB" panose="020B0503020202020204" pitchFamily="34" charset="0"/>
                <a:cs typeface="Aharoni" panose="02010803020104030203" pitchFamily="2" charset="-79"/>
              </a:rPr>
              <a:t>Amrest – Krakow Delivery session </a:t>
            </a:r>
            <a:endParaRPr lang="en-GB" sz="3600" b="1" dirty="0">
              <a:effectLst>
                <a:outerShdw blurRad="38100" dist="38100" dir="2700000" algn="tl">
                  <a:srgbClr val="000000">
                    <a:alpha val="43137"/>
                  </a:srgbClr>
                </a:outerShdw>
              </a:effectLst>
              <a:latin typeface="Agency FB" panose="020B0503020202020204" pitchFamily="34" charset="0"/>
              <a:cs typeface="Aharoni" panose="02010803020104030203" pitchFamily="2" charset="-79"/>
            </a:endParaRPr>
          </a:p>
        </p:txBody>
      </p:sp>
      <p:sp>
        <p:nvSpPr>
          <p:cNvPr id="16" name="TextBox 15"/>
          <p:cNvSpPr txBox="1"/>
          <p:nvPr/>
        </p:nvSpPr>
        <p:spPr>
          <a:xfrm>
            <a:off x="5553664" y="2652021"/>
            <a:ext cx="2355330" cy="338554"/>
          </a:xfrm>
          <a:prstGeom prst="rect">
            <a:avLst/>
          </a:prstGeom>
          <a:noFill/>
        </p:spPr>
        <p:txBody>
          <a:bodyPr wrap="square">
            <a:spAutoFit/>
          </a:bodyPr>
          <a:lstStyle/>
          <a:p>
            <a:pPr algn="ctr" fontAlgn="auto">
              <a:spcBef>
                <a:spcPts val="0"/>
              </a:spcBef>
              <a:spcAft>
                <a:spcPts val="0"/>
              </a:spcAft>
              <a:defRPr/>
            </a:pPr>
            <a:r>
              <a:rPr lang="en-GB" sz="1600" b="1" dirty="0" smtClean="0">
                <a:solidFill>
                  <a:schemeClr val="tx1">
                    <a:lumMod val="65000"/>
                    <a:lumOff val="35000"/>
                  </a:schemeClr>
                </a:solidFill>
                <a:latin typeface="Agency FB" panose="020B0503020202020204" pitchFamily="34" charset="0"/>
                <a:cs typeface="Aharoni" panose="02010803020104030203" pitchFamily="2" charset="-79"/>
              </a:rPr>
              <a:t>4</a:t>
            </a:r>
            <a:r>
              <a:rPr lang="en-GB" sz="1600" b="1" baseline="30000" dirty="0" smtClean="0">
                <a:solidFill>
                  <a:schemeClr val="tx1">
                    <a:lumMod val="65000"/>
                    <a:lumOff val="35000"/>
                  </a:schemeClr>
                </a:solidFill>
                <a:latin typeface="Agency FB" panose="020B0503020202020204" pitchFamily="34" charset="0"/>
                <a:cs typeface="Aharoni" panose="02010803020104030203" pitchFamily="2" charset="-79"/>
              </a:rPr>
              <a:t>th</a:t>
            </a:r>
            <a:r>
              <a:rPr lang="en-GB" sz="1600" b="1" dirty="0" smtClean="0">
                <a:solidFill>
                  <a:schemeClr val="tx1">
                    <a:lumMod val="65000"/>
                    <a:lumOff val="35000"/>
                  </a:schemeClr>
                </a:solidFill>
                <a:latin typeface="Agency FB" panose="020B0503020202020204" pitchFamily="34" charset="0"/>
                <a:cs typeface="Aharoni" panose="02010803020104030203" pitchFamily="2" charset="-79"/>
              </a:rPr>
              <a:t> &amp; 5</a:t>
            </a:r>
            <a:r>
              <a:rPr lang="en-GB" sz="1600" b="1" baseline="30000" dirty="0" smtClean="0">
                <a:solidFill>
                  <a:schemeClr val="tx1">
                    <a:lumMod val="65000"/>
                    <a:lumOff val="35000"/>
                  </a:schemeClr>
                </a:solidFill>
                <a:latin typeface="Agency FB" panose="020B0503020202020204" pitchFamily="34" charset="0"/>
                <a:cs typeface="Aharoni" panose="02010803020104030203" pitchFamily="2" charset="-79"/>
              </a:rPr>
              <a:t>th</a:t>
            </a:r>
            <a:r>
              <a:rPr lang="en-GB" sz="1600" b="1" dirty="0" smtClean="0">
                <a:solidFill>
                  <a:schemeClr val="tx1">
                    <a:lumMod val="65000"/>
                    <a:lumOff val="35000"/>
                  </a:schemeClr>
                </a:solidFill>
                <a:latin typeface="Agency FB" panose="020B0503020202020204" pitchFamily="34" charset="0"/>
                <a:cs typeface="Aharoni" panose="02010803020104030203" pitchFamily="2" charset="-79"/>
              </a:rPr>
              <a:t> Aug 2014</a:t>
            </a:r>
            <a:endParaRPr lang="en-GB" sz="1600" b="1" dirty="0">
              <a:solidFill>
                <a:schemeClr val="tx1">
                  <a:lumMod val="65000"/>
                  <a:lumOff val="35000"/>
                </a:schemeClr>
              </a:solidFill>
              <a:latin typeface="Agency FB" panose="020B0503020202020204" pitchFamily="34" charset="0"/>
              <a:cs typeface="Aharoni" panose="02010803020104030203" pitchFamily="2" charset="-79"/>
            </a:endParaRPr>
          </a:p>
        </p:txBody>
      </p:sp>
    </p:spTree>
    <p:extLst>
      <p:ext uri="{BB962C8B-B14F-4D97-AF65-F5344CB8AC3E}">
        <p14:creationId xmlns:p14="http://schemas.microsoft.com/office/powerpoint/2010/main" val="27601001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Output from Day 2</a:t>
            </a:r>
            <a:endParaRPr lang="en-GB" sz="2000"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79775394"/>
              </p:ext>
            </p:extLst>
          </p:nvPr>
        </p:nvGraphicFramePr>
        <p:xfrm>
          <a:off x="391297" y="857250"/>
          <a:ext cx="8229600" cy="3944548"/>
        </p:xfrm>
        <a:graphic>
          <a:graphicData uri="http://schemas.openxmlformats.org/drawingml/2006/table">
            <a:tbl>
              <a:tblPr firstRow="1" firstCol="1" bandRow="1">
                <a:tableStyleId>{5C22544A-7EE6-4342-B048-85BDC9FD1C3A}</a:tableStyleId>
              </a:tblPr>
              <a:tblGrid>
                <a:gridCol w="740413"/>
                <a:gridCol w="1830196"/>
                <a:gridCol w="4288343"/>
                <a:gridCol w="650787"/>
                <a:gridCol w="719861"/>
              </a:tblGrid>
              <a:tr h="474400">
                <a:tc>
                  <a:txBody>
                    <a:bodyPr/>
                    <a:lstStyle/>
                    <a:p>
                      <a:pPr algn="ctr">
                        <a:lnSpc>
                          <a:spcPct val="115000"/>
                        </a:lnSpc>
                        <a:spcAft>
                          <a:spcPts val="0"/>
                        </a:spcAft>
                      </a:pPr>
                      <a:r>
                        <a:rPr lang="en-GB" sz="1100" b="1" dirty="0">
                          <a:effectLst/>
                          <a:latin typeface="Avenir Book"/>
                          <a:ea typeface="Calibri"/>
                          <a:cs typeface="Times New Roman"/>
                        </a:rPr>
                        <a:t>Area of Focus</a:t>
                      </a:r>
                      <a:endParaRPr lang="en-GB"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100" b="1">
                          <a:effectLst/>
                          <a:latin typeface="Avenir Book"/>
                          <a:ea typeface="Calibri"/>
                          <a:cs typeface="Times New Roman"/>
                        </a:rPr>
                        <a:t>Outstanding Areas to action</a:t>
                      </a:r>
                      <a:endParaRPr lang="en-GB" sz="11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100" b="1" dirty="0">
                          <a:effectLst/>
                          <a:latin typeface="Avenir Book"/>
                          <a:ea typeface="Calibri"/>
                          <a:cs typeface="Times New Roman"/>
                        </a:rPr>
                        <a:t>Next steps</a:t>
                      </a:r>
                      <a:endParaRPr lang="en-GB"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100" b="1">
                          <a:effectLst/>
                          <a:latin typeface="Avenir Book"/>
                          <a:ea typeface="Calibri"/>
                          <a:cs typeface="Times New Roman"/>
                        </a:rPr>
                        <a:t>Target date</a:t>
                      </a:r>
                      <a:endParaRPr lang="en-GB" sz="11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100" b="1" dirty="0">
                          <a:effectLst/>
                          <a:latin typeface="Avenir Book"/>
                          <a:ea typeface="Calibri"/>
                          <a:cs typeface="Times New Roman"/>
                        </a:rPr>
                        <a:t>Responsible</a:t>
                      </a:r>
                      <a:endParaRPr lang="en-GB" sz="1100" dirty="0">
                        <a:effectLst/>
                        <a:latin typeface="Calibri"/>
                        <a:ea typeface="Calibri"/>
                        <a:cs typeface="Times New Roman"/>
                      </a:endParaRPr>
                    </a:p>
                  </a:txBody>
                  <a:tcPr marL="68580" marR="68580" marT="0" marB="0" anchor="ctr"/>
                </a:tc>
              </a:tr>
              <a:tr h="1646605">
                <a:tc>
                  <a:txBody>
                    <a:bodyPr/>
                    <a:lstStyle/>
                    <a:p>
                      <a:pPr algn="ctr">
                        <a:lnSpc>
                          <a:spcPct val="115000"/>
                        </a:lnSpc>
                        <a:spcAft>
                          <a:spcPts val="0"/>
                        </a:spcAft>
                      </a:pPr>
                      <a:r>
                        <a:rPr lang="en-GB" sz="1000" dirty="0">
                          <a:effectLst/>
                        </a:rPr>
                        <a:t>KPI’s</a:t>
                      </a:r>
                      <a:endParaRPr lang="en-GB" sz="1000" dirty="0">
                        <a:effectLst/>
                        <a:latin typeface="Calibri"/>
                        <a:ea typeface="Calibri"/>
                        <a:cs typeface="Times New Roman"/>
                      </a:endParaRPr>
                    </a:p>
                  </a:txBody>
                  <a:tcPr marL="61658" marR="61658" marT="0" marB="0" anchor="ctr"/>
                </a:tc>
                <a:tc>
                  <a:txBody>
                    <a:bodyPr/>
                    <a:lstStyle/>
                    <a:p>
                      <a:pPr>
                        <a:lnSpc>
                          <a:spcPct val="115000"/>
                        </a:lnSpc>
                        <a:spcAft>
                          <a:spcPts val="0"/>
                        </a:spcAft>
                      </a:pPr>
                      <a:r>
                        <a:rPr lang="en-GB" sz="900">
                          <a:effectLst/>
                        </a:rPr>
                        <a:t> </a:t>
                      </a:r>
                      <a:endParaRPr lang="en-GB" sz="1000">
                        <a:effectLst/>
                      </a:endParaRPr>
                    </a:p>
                    <a:p>
                      <a:pPr>
                        <a:lnSpc>
                          <a:spcPct val="115000"/>
                        </a:lnSpc>
                        <a:spcAft>
                          <a:spcPts val="0"/>
                        </a:spcAft>
                      </a:pPr>
                      <a:r>
                        <a:rPr lang="en-GB" sz="900">
                          <a:effectLst/>
                        </a:rPr>
                        <a:t>Do we have sufficient KPIs to measure time from Fryer to consumer at present, so we cannot test whether the theory is being adhered to (and the ones you do have imply that 40% of product reaches the consumer below 65c)</a:t>
                      </a:r>
                      <a:endParaRPr lang="en-GB" sz="1000">
                        <a:effectLst/>
                      </a:endParaRPr>
                    </a:p>
                    <a:p>
                      <a:pPr>
                        <a:lnSpc>
                          <a:spcPct val="115000"/>
                        </a:lnSpc>
                        <a:spcAft>
                          <a:spcPts val="0"/>
                        </a:spcAft>
                      </a:pPr>
                      <a:r>
                        <a:rPr lang="en-GB" sz="900">
                          <a:effectLst/>
                        </a:rPr>
                        <a:t> </a:t>
                      </a:r>
                      <a:endParaRPr lang="en-GB" sz="1000">
                        <a:effectLst/>
                        <a:latin typeface="Calibri"/>
                        <a:ea typeface="Calibri"/>
                        <a:cs typeface="Times New Roman"/>
                      </a:endParaRPr>
                    </a:p>
                  </a:txBody>
                  <a:tcPr marL="61658" marR="61658" marT="0" marB="0"/>
                </a:tc>
                <a:tc>
                  <a:txBody>
                    <a:bodyPr/>
                    <a:lstStyle/>
                    <a:p>
                      <a:pPr>
                        <a:lnSpc>
                          <a:spcPct val="115000"/>
                        </a:lnSpc>
                        <a:spcAft>
                          <a:spcPts val="0"/>
                        </a:spcAft>
                      </a:pPr>
                      <a:r>
                        <a:rPr lang="en-GB" sz="900" dirty="0">
                          <a:effectLst/>
                        </a:rPr>
                        <a:t> </a:t>
                      </a:r>
                      <a:endParaRPr lang="en-GB" sz="1000" b="0" dirty="0">
                        <a:effectLst/>
                      </a:endParaRPr>
                    </a:p>
                    <a:p>
                      <a:pPr>
                        <a:lnSpc>
                          <a:spcPct val="115000"/>
                        </a:lnSpc>
                        <a:spcAft>
                          <a:spcPts val="0"/>
                        </a:spcAft>
                      </a:pPr>
                      <a:r>
                        <a:rPr lang="en-GB" sz="900" b="0" dirty="0">
                          <a:effectLst/>
                        </a:rPr>
                        <a:t>As per KPI presentation Amrest will update Micros and KDS to include the below KPI’s. this will be a fusion style approach with bump bars</a:t>
                      </a:r>
                      <a:endParaRPr lang="en-GB" sz="1000" b="0" dirty="0">
                        <a:effectLst/>
                      </a:endParaRPr>
                    </a:p>
                    <a:p>
                      <a:pPr marL="342900" lvl="0" indent="-342900">
                        <a:lnSpc>
                          <a:spcPct val="115000"/>
                        </a:lnSpc>
                        <a:spcAft>
                          <a:spcPts val="0"/>
                        </a:spcAft>
                        <a:buFont typeface="Avenir Book"/>
                        <a:buChar char="-"/>
                      </a:pPr>
                      <a:r>
                        <a:rPr lang="en-GB" sz="900" b="0" dirty="0">
                          <a:effectLst/>
                        </a:rPr>
                        <a:t>Pack time</a:t>
                      </a:r>
                      <a:endParaRPr lang="en-GB" sz="1000" b="0" dirty="0">
                        <a:effectLst/>
                      </a:endParaRPr>
                    </a:p>
                    <a:p>
                      <a:pPr marL="342900" lvl="0" indent="-342900">
                        <a:lnSpc>
                          <a:spcPct val="115000"/>
                        </a:lnSpc>
                        <a:spcAft>
                          <a:spcPts val="0"/>
                        </a:spcAft>
                        <a:buFont typeface="Avenir Book"/>
                        <a:buChar char="-"/>
                      </a:pPr>
                      <a:r>
                        <a:rPr lang="en-GB" sz="900" b="0" dirty="0">
                          <a:effectLst/>
                        </a:rPr>
                        <a:t>Dispatch time (target 30 sec)</a:t>
                      </a:r>
                      <a:endParaRPr lang="en-GB" sz="1000" b="0" dirty="0">
                        <a:effectLst/>
                      </a:endParaRPr>
                    </a:p>
                    <a:p>
                      <a:pPr marL="342900" lvl="0" indent="-342900">
                        <a:lnSpc>
                          <a:spcPct val="115000"/>
                        </a:lnSpc>
                        <a:spcAft>
                          <a:spcPts val="0"/>
                        </a:spcAft>
                        <a:buFont typeface="Avenir Book"/>
                        <a:buChar char="-"/>
                      </a:pPr>
                      <a:r>
                        <a:rPr lang="en-GB" sz="900" b="0" dirty="0">
                          <a:effectLst/>
                        </a:rPr>
                        <a:t>Drive time</a:t>
                      </a:r>
                      <a:endParaRPr lang="en-GB" sz="1000" b="0" dirty="0">
                        <a:effectLst/>
                      </a:endParaRPr>
                    </a:p>
                    <a:p>
                      <a:pPr marL="342900" lvl="0" indent="-342900">
                        <a:lnSpc>
                          <a:spcPct val="115000"/>
                        </a:lnSpc>
                        <a:spcAft>
                          <a:spcPts val="0"/>
                        </a:spcAft>
                        <a:buFont typeface="Avenir Book"/>
                        <a:buChar char="-"/>
                      </a:pPr>
                      <a:r>
                        <a:rPr lang="en-GB" sz="900" b="0" dirty="0">
                          <a:effectLst/>
                        </a:rPr>
                        <a:t>Total in store time</a:t>
                      </a:r>
                      <a:endParaRPr lang="en-GB" sz="1000" b="0" dirty="0">
                        <a:effectLst/>
                      </a:endParaRPr>
                    </a:p>
                    <a:p>
                      <a:pPr marL="342900" lvl="0" indent="-342900">
                        <a:lnSpc>
                          <a:spcPct val="115000"/>
                        </a:lnSpc>
                        <a:spcAft>
                          <a:spcPts val="0"/>
                        </a:spcAft>
                        <a:buFont typeface="Avenir Book"/>
                        <a:buChar char="-"/>
                      </a:pPr>
                      <a:r>
                        <a:rPr lang="en-GB" sz="900" b="0" dirty="0">
                          <a:effectLst/>
                        </a:rPr>
                        <a:t>Total delivery time</a:t>
                      </a:r>
                      <a:endParaRPr lang="en-GB" sz="1000" b="0" dirty="0">
                        <a:effectLst/>
                      </a:endParaRPr>
                    </a:p>
                    <a:p>
                      <a:pPr>
                        <a:lnSpc>
                          <a:spcPct val="115000"/>
                        </a:lnSpc>
                        <a:spcAft>
                          <a:spcPts val="0"/>
                        </a:spcAft>
                      </a:pPr>
                      <a:r>
                        <a:rPr lang="en-GB" sz="900" b="0" dirty="0">
                          <a:effectLst/>
                        </a:rPr>
                        <a:t>Amrest will also review as to weather a DT style display of live data can be implemented to support shift performance.</a:t>
                      </a:r>
                      <a:endParaRPr lang="en-GB" sz="1000" b="0" dirty="0">
                        <a:effectLst/>
                      </a:endParaRPr>
                    </a:p>
                    <a:p>
                      <a:pPr>
                        <a:lnSpc>
                          <a:spcPct val="115000"/>
                        </a:lnSpc>
                        <a:spcAft>
                          <a:spcPts val="0"/>
                        </a:spcAft>
                      </a:pPr>
                      <a:r>
                        <a:rPr lang="en-GB" sz="900" dirty="0">
                          <a:effectLst/>
                        </a:rPr>
                        <a:t> </a:t>
                      </a:r>
                      <a:endParaRPr lang="en-GB" sz="1000" dirty="0">
                        <a:effectLst/>
                        <a:latin typeface="Calibri"/>
                        <a:ea typeface="Calibri"/>
                        <a:cs typeface="Times New Roman"/>
                      </a:endParaRPr>
                    </a:p>
                  </a:txBody>
                  <a:tcPr marL="61658" marR="61658" marT="0" marB="0"/>
                </a:tc>
                <a:tc>
                  <a:txBody>
                    <a:bodyPr/>
                    <a:lstStyle/>
                    <a:p>
                      <a:pPr>
                        <a:lnSpc>
                          <a:spcPct val="115000"/>
                        </a:lnSpc>
                        <a:spcAft>
                          <a:spcPts val="0"/>
                        </a:spcAft>
                      </a:pPr>
                      <a:r>
                        <a:rPr lang="en-GB" sz="900">
                          <a:effectLst/>
                        </a:rPr>
                        <a:t> </a:t>
                      </a:r>
                      <a:endParaRPr lang="en-GB" sz="1000">
                        <a:effectLst/>
                        <a:latin typeface="Calibri"/>
                        <a:ea typeface="Calibri"/>
                        <a:cs typeface="Times New Roman"/>
                      </a:endParaRPr>
                    </a:p>
                  </a:txBody>
                  <a:tcPr marL="61658" marR="61658" marT="0" marB="0"/>
                </a:tc>
                <a:tc>
                  <a:txBody>
                    <a:bodyPr/>
                    <a:lstStyle/>
                    <a:p>
                      <a:pPr>
                        <a:lnSpc>
                          <a:spcPct val="115000"/>
                        </a:lnSpc>
                        <a:spcAft>
                          <a:spcPts val="0"/>
                        </a:spcAft>
                      </a:pPr>
                      <a:r>
                        <a:rPr lang="en-GB" sz="900">
                          <a:effectLst/>
                        </a:rPr>
                        <a:t> </a:t>
                      </a:r>
                      <a:endParaRPr lang="en-GB" sz="1000">
                        <a:effectLst/>
                        <a:latin typeface="Calibri"/>
                        <a:ea typeface="Calibri"/>
                        <a:cs typeface="Times New Roman"/>
                      </a:endParaRPr>
                    </a:p>
                  </a:txBody>
                  <a:tcPr marL="61658" marR="61658" marT="0" marB="0"/>
                </a:tc>
              </a:tr>
              <a:tr h="1646605">
                <a:tc>
                  <a:txBody>
                    <a:bodyPr/>
                    <a:lstStyle/>
                    <a:p>
                      <a:pPr algn="ctr">
                        <a:lnSpc>
                          <a:spcPct val="115000"/>
                        </a:lnSpc>
                        <a:spcAft>
                          <a:spcPts val="0"/>
                        </a:spcAft>
                      </a:pPr>
                      <a:r>
                        <a:rPr lang="en-GB" sz="1000">
                          <a:effectLst/>
                        </a:rPr>
                        <a:t>GFP / GES</a:t>
                      </a:r>
                      <a:endParaRPr lang="en-GB" sz="1000">
                        <a:effectLst/>
                        <a:latin typeface="Calibri"/>
                        <a:ea typeface="Calibri"/>
                        <a:cs typeface="Times New Roman"/>
                      </a:endParaRPr>
                    </a:p>
                  </a:txBody>
                  <a:tcPr marL="61658" marR="61658" marT="0" marB="0" anchor="ctr"/>
                </a:tc>
                <a:tc>
                  <a:txBody>
                    <a:bodyPr/>
                    <a:lstStyle/>
                    <a:p>
                      <a:pPr>
                        <a:lnSpc>
                          <a:spcPct val="115000"/>
                        </a:lnSpc>
                        <a:spcAft>
                          <a:spcPts val="0"/>
                        </a:spcAft>
                      </a:pPr>
                      <a:r>
                        <a:rPr lang="en-GB" sz="900" dirty="0">
                          <a:effectLst/>
                        </a:rPr>
                        <a:t> </a:t>
                      </a:r>
                      <a:endParaRPr lang="en-GB" sz="1000" dirty="0">
                        <a:effectLst/>
                      </a:endParaRPr>
                    </a:p>
                    <a:p>
                      <a:pPr>
                        <a:lnSpc>
                          <a:spcPct val="115000"/>
                        </a:lnSpc>
                        <a:spcAft>
                          <a:spcPts val="0"/>
                        </a:spcAft>
                      </a:pPr>
                      <a:r>
                        <a:rPr lang="en-GB" sz="900" dirty="0">
                          <a:effectLst/>
                        </a:rPr>
                        <a:t>We don’t know with enough certainty what our consumers are thinking of us (How can we make GES available today (Short term solution)</a:t>
                      </a:r>
                      <a:endParaRPr lang="en-GB" sz="1000" dirty="0">
                        <a:effectLst/>
                      </a:endParaRPr>
                    </a:p>
                    <a:p>
                      <a:pPr>
                        <a:lnSpc>
                          <a:spcPct val="115000"/>
                        </a:lnSpc>
                        <a:spcAft>
                          <a:spcPts val="0"/>
                        </a:spcAft>
                      </a:pPr>
                      <a:r>
                        <a:rPr lang="en-GB" sz="900" dirty="0">
                          <a:effectLst/>
                        </a:rPr>
                        <a:t> </a:t>
                      </a:r>
                      <a:endParaRPr lang="en-GB" sz="1000" dirty="0">
                        <a:effectLst/>
                        <a:latin typeface="Calibri"/>
                        <a:ea typeface="Calibri"/>
                        <a:cs typeface="Times New Roman"/>
                      </a:endParaRPr>
                    </a:p>
                  </a:txBody>
                  <a:tcPr marL="61658" marR="61658" marT="0" marB="0"/>
                </a:tc>
                <a:tc>
                  <a:txBody>
                    <a:bodyPr/>
                    <a:lstStyle/>
                    <a:p>
                      <a:pPr>
                        <a:lnSpc>
                          <a:spcPct val="115000"/>
                        </a:lnSpc>
                        <a:spcAft>
                          <a:spcPts val="0"/>
                        </a:spcAft>
                      </a:pPr>
                      <a:r>
                        <a:rPr lang="en-GB" sz="900">
                          <a:effectLst/>
                        </a:rPr>
                        <a:t> </a:t>
                      </a:r>
                      <a:endParaRPr lang="en-GB" sz="1000">
                        <a:effectLst/>
                      </a:endParaRPr>
                    </a:p>
                    <a:p>
                      <a:pPr>
                        <a:lnSpc>
                          <a:spcPct val="115000"/>
                        </a:lnSpc>
                        <a:spcAft>
                          <a:spcPts val="0"/>
                        </a:spcAft>
                      </a:pPr>
                      <a:r>
                        <a:rPr lang="en-GB" sz="900">
                          <a:effectLst/>
                        </a:rPr>
                        <a:t>Amrest to test GFP in 3 stores using an adapted short term process. </a:t>
                      </a:r>
                      <a:endParaRPr lang="en-GB" sz="1000">
                        <a:effectLst/>
                      </a:endParaRPr>
                    </a:p>
                    <a:p>
                      <a:pPr marL="342900" lvl="0" indent="-342900">
                        <a:lnSpc>
                          <a:spcPct val="115000"/>
                        </a:lnSpc>
                        <a:spcAft>
                          <a:spcPts val="0"/>
                        </a:spcAft>
                        <a:buFont typeface="Avenir Book"/>
                        <a:buChar char="-"/>
                      </a:pPr>
                      <a:r>
                        <a:rPr lang="en-GB" sz="900">
                          <a:effectLst/>
                        </a:rPr>
                        <a:t>IT to update delivery receipts to include all required in</a:t>
                      </a:r>
                      <a:endParaRPr lang="en-GB" sz="1000">
                        <a:effectLst/>
                      </a:endParaRPr>
                    </a:p>
                    <a:p>
                      <a:pPr marL="342900" lvl="0" indent="-342900">
                        <a:lnSpc>
                          <a:spcPct val="115000"/>
                        </a:lnSpc>
                        <a:spcAft>
                          <a:spcPts val="0"/>
                        </a:spcAft>
                        <a:buFont typeface="Avenir Book"/>
                        <a:buChar char="-"/>
                      </a:pPr>
                      <a:r>
                        <a:rPr lang="en-GB" sz="900">
                          <a:effectLst/>
                        </a:rPr>
                        <a:t>Drivers will be trained to issue invitation </a:t>
                      </a:r>
                      <a:endParaRPr lang="en-GB" sz="1000">
                        <a:effectLst/>
                      </a:endParaRPr>
                    </a:p>
                    <a:p>
                      <a:pPr marL="342900" lvl="0" indent="-342900">
                        <a:lnSpc>
                          <a:spcPct val="115000"/>
                        </a:lnSpc>
                        <a:spcAft>
                          <a:spcPts val="0"/>
                        </a:spcAft>
                        <a:buFont typeface="Avenir Book"/>
                        <a:buChar char="-"/>
                      </a:pPr>
                      <a:r>
                        <a:rPr lang="en-GB" sz="900">
                          <a:effectLst/>
                        </a:rPr>
                        <a:t>Ensure survey includes delivery addition</a:t>
                      </a:r>
                      <a:endParaRPr lang="en-GB" sz="1000">
                        <a:effectLst/>
                      </a:endParaRPr>
                    </a:p>
                    <a:p>
                      <a:pPr>
                        <a:lnSpc>
                          <a:spcPct val="115000"/>
                        </a:lnSpc>
                        <a:spcAft>
                          <a:spcPts val="0"/>
                        </a:spcAft>
                      </a:pPr>
                      <a:r>
                        <a:rPr lang="en-GB" sz="900">
                          <a:effectLst/>
                        </a:rPr>
                        <a:t> </a:t>
                      </a:r>
                      <a:endParaRPr lang="en-GB" sz="1000">
                        <a:effectLst/>
                      </a:endParaRPr>
                    </a:p>
                    <a:p>
                      <a:pPr>
                        <a:lnSpc>
                          <a:spcPct val="115000"/>
                        </a:lnSpc>
                        <a:spcAft>
                          <a:spcPts val="0"/>
                        </a:spcAft>
                      </a:pPr>
                      <a:r>
                        <a:rPr lang="en-GB" sz="900">
                          <a:effectLst/>
                        </a:rPr>
                        <a:t>Call back feedback form will also be updated to align with GFP questions and rating. This will be a shorter version but will support comparative data</a:t>
                      </a:r>
                      <a:endParaRPr lang="en-GB" sz="1000">
                        <a:effectLst/>
                      </a:endParaRPr>
                    </a:p>
                    <a:p>
                      <a:pPr>
                        <a:lnSpc>
                          <a:spcPct val="115000"/>
                        </a:lnSpc>
                        <a:spcAft>
                          <a:spcPts val="0"/>
                        </a:spcAft>
                      </a:pPr>
                      <a:r>
                        <a:rPr lang="en-GB" sz="900">
                          <a:effectLst/>
                        </a:rPr>
                        <a:t> </a:t>
                      </a:r>
                      <a:endParaRPr lang="en-GB" sz="1000">
                        <a:effectLst/>
                      </a:endParaRPr>
                    </a:p>
                    <a:p>
                      <a:pPr>
                        <a:lnSpc>
                          <a:spcPct val="115000"/>
                        </a:lnSpc>
                        <a:spcAft>
                          <a:spcPts val="0"/>
                        </a:spcAft>
                      </a:pPr>
                      <a:r>
                        <a:rPr lang="en-GB" sz="900">
                          <a:effectLst/>
                        </a:rPr>
                        <a:t>Meanwhile Magda will work on and finalise a long term solution </a:t>
                      </a:r>
                      <a:endParaRPr lang="en-GB" sz="1000">
                        <a:effectLst/>
                      </a:endParaRPr>
                    </a:p>
                    <a:p>
                      <a:pPr>
                        <a:lnSpc>
                          <a:spcPct val="115000"/>
                        </a:lnSpc>
                        <a:spcAft>
                          <a:spcPts val="0"/>
                        </a:spcAft>
                      </a:pPr>
                      <a:r>
                        <a:rPr lang="en-GB" sz="900">
                          <a:effectLst/>
                        </a:rPr>
                        <a:t> </a:t>
                      </a:r>
                      <a:endParaRPr lang="en-GB" sz="1000">
                        <a:effectLst/>
                        <a:latin typeface="Calibri"/>
                        <a:ea typeface="Calibri"/>
                        <a:cs typeface="Times New Roman"/>
                      </a:endParaRPr>
                    </a:p>
                  </a:txBody>
                  <a:tcPr marL="61658" marR="61658" marT="0" marB="0"/>
                </a:tc>
                <a:tc>
                  <a:txBody>
                    <a:bodyPr/>
                    <a:lstStyle/>
                    <a:p>
                      <a:pPr>
                        <a:lnSpc>
                          <a:spcPct val="115000"/>
                        </a:lnSpc>
                        <a:spcAft>
                          <a:spcPts val="0"/>
                        </a:spcAft>
                      </a:pPr>
                      <a:r>
                        <a:rPr lang="en-GB" sz="900">
                          <a:effectLst/>
                        </a:rPr>
                        <a:t> </a:t>
                      </a:r>
                      <a:endParaRPr lang="en-GB" sz="1000">
                        <a:effectLst/>
                        <a:latin typeface="Calibri"/>
                        <a:ea typeface="Calibri"/>
                        <a:cs typeface="Times New Roman"/>
                      </a:endParaRPr>
                    </a:p>
                  </a:txBody>
                  <a:tcPr marL="61658" marR="61658" marT="0" marB="0"/>
                </a:tc>
                <a:tc>
                  <a:txBody>
                    <a:bodyPr/>
                    <a:lstStyle/>
                    <a:p>
                      <a:pPr>
                        <a:lnSpc>
                          <a:spcPct val="115000"/>
                        </a:lnSpc>
                        <a:spcAft>
                          <a:spcPts val="0"/>
                        </a:spcAft>
                      </a:pPr>
                      <a:r>
                        <a:rPr lang="en-GB" sz="900" dirty="0">
                          <a:effectLst/>
                        </a:rPr>
                        <a:t> </a:t>
                      </a:r>
                      <a:endParaRPr lang="en-GB" sz="1000" dirty="0">
                        <a:effectLst/>
                        <a:latin typeface="Calibri"/>
                        <a:ea typeface="Calibri"/>
                        <a:cs typeface="Times New Roman"/>
                      </a:endParaRPr>
                    </a:p>
                  </a:txBody>
                  <a:tcPr marL="61658" marR="61658" marT="0" marB="0"/>
                </a:tc>
              </a:tr>
            </a:tbl>
          </a:graphicData>
        </a:graphic>
      </p:graphicFrame>
    </p:spTree>
    <p:extLst>
      <p:ext uri="{BB962C8B-B14F-4D97-AF65-F5344CB8AC3E}">
        <p14:creationId xmlns:p14="http://schemas.microsoft.com/office/powerpoint/2010/main" val="2156005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811810052"/>
              </p:ext>
            </p:extLst>
          </p:nvPr>
        </p:nvGraphicFramePr>
        <p:xfrm>
          <a:off x="444534" y="729634"/>
          <a:ext cx="8112889" cy="4013454"/>
        </p:xfrm>
        <a:graphic>
          <a:graphicData uri="http://schemas.openxmlformats.org/drawingml/2006/table">
            <a:tbl>
              <a:tblPr firstRow="1" firstCol="1" bandRow="1">
                <a:tableStyleId>{5C22544A-7EE6-4342-B048-85BDC9FD1C3A}</a:tableStyleId>
              </a:tblPr>
              <a:tblGrid>
                <a:gridCol w="729913"/>
                <a:gridCol w="1804240"/>
                <a:gridCol w="4227526"/>
                <a:gridCol w="641558"/>
                <a:gridCol w="709652"/>
              </a:tblGrid>
              <a:tr h="381515">
                <a:tc>
                  <a:txBody>
                    <a:bodyPr/>
                    <a:lstStyle/>
                    <a:p>
                      <a:pPr algn="ctr">
                        <a:lnSpc>
                          <a:spcPct val="115000"/>
                        </a:lnSpc>
                        <a:spcAft>
                          <a:spcPts val="0"/>
                        </a:spcAft>
                      </a:pPr>
                      <a:r>
                        <a:rPr lang="en-GB" sz="1100" b="1" dirty="0">
                          <a:effectLst/>
                          <a:latin typeface="Avenir Book"/>
                          <a:ea typeface="Calibri"/>
                          <a:cs typeface="Times New Roman"/>
                        </a:rPr>
                        <a:t>Area of Focus</a:t>
                      </a:r>
                      <a:endParaRPr lang="en-GB"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100" b="1">
                          <a:effectLst/>
                          <a:latin typeface="Avenir Book"/>
                          <a:ea typeface="Calibri"/>
                          <a:cs typeface="Times New Roman"/>
                        </a:rPr>
                        <a:t>Outstanding Areas to action</a:t>
                      </a:r>
                      <a:endParaRPr lang="en-GB" sz="11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100" b="1">
                          <a:effectLst/>
                          <a:latin typeface="Avenir Book"/>
                          <a:ea typeface="Calibri"/>
                          <a:cs typeface="Times New Roman"/>
                        </a:rPr>
                        <a:t>Next steps</a:t>
                      </a:r>
                      <a:endParaRPr lang="en-GB" sz="11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100" b="1">
                          <a:effectLst/>
                          <a:latin typeface="Avenir Book"/>
                          <a:ea typeface="Calibri"/>
                          <a:cs typeface="Times New Roman"/>
                        </a:rPr>
                        <a:t>Target date</a:t>
                      </a:r>
                      <a:endParaRPr lang="en-GB" sz="11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100" b="1" dirty="0">
                          <a:effectLst/>
                          <a:latin typeface="Avenir Book"/>
                          <a:ea typeface="Calibri"/>
                          <a:cs typeface="Times New Roman"/>
                        </a:rPr>
                        <a:t>Responsible</a:t>
                      </a:r>
                      <a:endParaRPr lang="en-GB" sz="1100" dirty="0">
                        <a:effectLst/>
                        <a:latin typeface="Calibri"/>
                        <a:ea typeface="Calibri"/>
                        <a:cs typeface="Times New Roman"/>
                      </a:endParaRPr>
                    </a:p>
                  </a:txBody>
                  <a:tcPr marL="68580" marR="68580" marT="0" marB="0" anchor="ctr"/>
                </a:tc>
              </a:tr>
              <a:tr h="1475685">
                <a:tc>
                  <a:txBody>
                    <a:bodyPr/>
                    <a:lstStyle/>
                    <a:p>
                      <a:pPr algn="ctr">
                        <a:lnSpc>
                          <a:spcPct val="115000"/>
                        </a:lnSpc>
                        <a:spcAft>
                          <a:spcPts val="0"/>
                        </a:spcAft>
                      </a:pPr>
                      <a:r>
                        <a:rPr lang="en-GB" sz="1000" dirty="0">
                          <a:effectLst/>
                        </a:rPr>
                        <a:t>CER</a:t>
                      </a:r>
                      <a:endParaRPr lang="en-GB" sz="1000" dirty="0">
                        <a:effectLst/>
                        <a:latin typeface="Calibri"/>
                        <a:ea typeface="Calibri"/>
                        <a:cs typeface="Times New Roman"/>
                      </a:endParaRPr>
                    </a:p>
                  </a:txBody>
                  <a:tcPr marL="60783" marR="60783" marT="0" marB="0" anchor="ctr"/>
                </a:tc>
                <a:tc>
                  <a:txBody>
                    <a:bodyPr/>
                    <a:lstStyle/>
                    <a:p>
                      <a:pPr>
                        <a:lnSpc>
                          <a:spcPct val="115000"/>
                        </a:lnSpc>
                        <a:spcAft>
                          <a:spcPts val="0"/>
                        </a:spcAft>
                      </a:pPr>
                      <a:r>
                        <a:rPr lang="en-GB" sz="900" dirty="0">
                          <a:effectLst/>
                        </a:rPr>
                        <a:t> </a:t>
                      </a:r>
                    </a:p>
                    <a:p>
                      <a:pPr>
                        <a:lnSpc>
                          <a:spcPct val="115000"/>
                        </a:lnSpc>
                        <a:spcAft>
                          <a:spcPts val="0"/>
                        </a:spcAft>
                      </a:pPr>
                      <a:r>
                        <a:rPr lang="en-GB" sz="900" dirty="0">
                          <a:effectLst/>
                        </a:rPr>
                        <a:t>What role does CER have in supporting operations and reviewing key delivery areas</a:t>
                      </a:r>
                    </a:p>
                    <a:p>
                      <a:pPr>
                        <a:lnSpc>
                          <a:spcPct val="115000"/>
                        </a:lnSpc>
                        <a:spcAft>
                          <a:spcPts val="0"/>
                        </a:spcAft>
                      </a:pPr>
                      <a:r>
                        <a:rPr lang="en-GB" sz="900" dirty="0">
                          <a:effectLst/>
                        </a:rPr>
                        <a:t> </a:t>
                      </a:r>
                      <a:endParaRPr lang="en-GB" sz="900" dirty="0">
                        <a:effectLst/>
                        <a:latin typeface="Calibri"/>
                        <a:ea typeface="Calibri"/>
                        <a:cs typeface="Times New Roman"/>
                      </a:endParaRPr>
                    </a:p>
                  </a:txBody>
                  <a:tcPr marL="60783" marR="60783" marT="0" marB="0"/>
                </a:tc>
                <a:tc>
                  <a:txBody>
                    <a:bodyPr/>
                    <a:lstStyle/>
                    <a:p>
                      <a:pPr>
                        <a:lnSpc>
                          <a:spcPct val="115000"/>
                        </a:lnSpc>
                        <a:spcAft>
                          <a:spcPts val="0"/>
                        </a:spcAft>
                      </a:pPr>
                      <a:r>
                        <a:rPr lang="en-GB" sz="900" dirty="0">
                          <a:effectLst/>
                        </a:rPr>
                        <a:t> </a:t>
                      </a:r>
                    </a:p>
                    <a:p>
                      <a:pPr>
                        <a:lnSpc>
                          <a:spcPct val="115000"/>
                        </a:lnSpc>
                        <a:spcAft>
                          <a:spcPts val="0"/>
                        </a:spcAft>
                      </a:pPr>
                      <a:r>
                        <a:rPr lang="en-GB" sz="900" dirty="0">
                          <a:effectLst/>
                        </a:rPr>
                        <a:t>Marek to share final updated delivery list of deviation to be reviewed. These will be reviewed on every CER with stores that have a delivery channel.</a:t>
                      </a:r>
                    </a:p>
                    <a:p>
                      <a:pPr>
                        <a:lnSpc>
                          <a:spcPct val="115000"/>
                        </a:lnSpc>
                        <a:spcAft>
                          <a:spcPts val="0"/>
                        </a:spcAft>
                      </a:pPr>
                      <a:r>
                        <a:rPr lang="en-GB" sz="900" dirty="0">
                          <a:effectLst/>
                        </a:rPr>
                        <a:t> </a:t>
                      </a:r>
                    </a:p>
                    <a:p>
                      <a:pPr>
                        <a:lnSpc>
                          <a:spcPct val="115000"/>
                        </a:lnSpc>
                        <a:spcAft>
                          <a:spcPts val="0"/>
                        </a:spcAft>
                      </a:pPr>
                      <a:r>
                        <a:rPr lang="en-GB" sz="900" dirty="0">
                          <a:effectLst/>
                        </a:rPr>
                        <a:t>Q4 2014 – deviations will be recorded and coached but not deducted. </a:t>
                      </a:r>
                    </a:p>
                    <a:p>
                      <a:pPr>
                        <a:lnSpc>
                          <a:spcPct val="115000"/>
                        </a:lnSpc>
                        <a:spcAft>
                          <a:spcPts val="0"/>
                        </a:spcAft>
                      </a:pPr>
                      <a:r>
                        <a:rPr lang="en-GB" sz="900" dirty="0">
                          <a:effectLst/>
                        </a:rPr>
                        <a:t>Q1 2015 – Deviations will be deducted</a:t>
                      </a:r>
                    </a:p>
                    <a:p>
                      <a:pPr>
                        <a:lnSpc>
                          <a:spcPct val="115000"/>
                        </a:lnSpc>
                        <a:spcAft>
                          <a:spcPts val="0"/>
                        </a:spcAft>
                      </a:pPr>
                      <a:r>
                        <a:rPr lang="en-GB" sz="900" dirty="0">
                          <a:effectLst/>
                        </a:rPr>
                        <a:t> </a:t>
                      </a:r>
                    </a:p>
                    <a:p>
                      <a:pPr>
                        <a:lnSpc>
                          <a:spcPct val="115000"/>
                        </a:lnSpc>
                        <a:spcAft>
                          <a:spcPts val="0"/>
                        </a:spcAft>
                      </a:pPr>
                      <a:r>
                        <a:rPr lang="en-GB" sz="900" dirty="0">
                          <a:effectLst/>
                        </a:rPr>
                        <a:t>Given these are not scored the deviations would need to be collected manually for review</a:t>
                      </a:r>
                    </a:p>
                    <a:p>
                      <a:pPr>
                        <a:lnSpc>
                          <a:spcPct val="115000"/>
                        </a:lnSpc>
                        <a:spcAft>
                          <a:spcPts val="0"/>
                        </a:spcAft>
                      </a:pPr>
                      <a:r>
                        <a:rPr lang="en-GB" sz="900" dirty="0">
                          <a:effectLst/>
                        </a:rPr>
                        <a:t> </a:t>
                      </a:r>
                      <a:endParaRPr lang="en-GB" sz="900" dirty="0">
                        <a:effectLst/>
                        <a:latin typeface="Calibri"/>
                        <a:ea typeface="Calibri"/>
                        <a:cs typeface="Times New Roman"/>
                      </a:endParaRPr>
                    </a:p>
                  </a:txBody>
                  <a:tcPr marL="60783" marR="60783" marT="0" marB="0"/>
                </a:tc>
                <a:tc>
                  <a:txBody>
                    <a:bodyPr/>
                    <a:lstStyle/>
                    <a:p>
                      <a:pPr>
                        <a:lnSpc>
                          <a:spcPct val="115000"/>
                        </a:lnSpc>
                        <a:spcAft>
                          <a:spcPts val="0"/>
                        </a:spcAft>
                      </a:pPr>
                      <a:r>
                        <a:rPr lang="en-GB" sz="800">
                          <a:effectLst/>
                        </a:rPr>
                        <a:t> </a:t>
                      </a:r>
                      <a:endParaRPr lang="en-GB" sz="1000">
                        <a:effectLst/>
                        <a:latin typeface="Calibri"/>
                        <a:ea typeface="Calibri"/>
                        <a:cs typeface="Times New Roman"/>
                      </a:endParaRPr>
                    </a:p>
                  </a:txBody>
                  <a:tcPr marL="60783" marR="60783" marT="0" marB="0"/>
                </a:tc>
                <a:tc>
                  <a:txBody>
                    <a:bodyPr/>
                    <a:lstStyle/>
                    <a:p>
                      <a:pPr>
                        <a:lnSpc>
                          <a:spcPct val="115000"/>
                        </a:lnSpc>
                        <a:spcAft>
                          <a:spcPts val="0"/>
                        </a:spcAft>
                      </a:pPr>
                      <a:r>
                        <a:rPr lang="en-GB" sz="800">
                          <a:effectLst/>
                        </a:rPr>
                        <a:t> </a:t>
                      </a:r>
                      <a:endParaRPr lang="en-GB" sz="1000">
                        <a:effectLst/>
                        <a:latin typeface="Calibri"/>
                        <a:ea typeface="Calibri"/>
                        <a:cs typeface="Times New Roman"/>
                      </a:endParaRPr>
                    </a:p>
                  </a:txBody>
                  <a:tcPr marL="60783" marR="60783" marT="0" marB="0"/>
                </a:tc>
              </a:tr>
              <a:tr h="590274">
                <a:tc>
                  <a:txBody>
                    <a:bodyPr/>
                    <a:lstStyle/>
                    <a:p>
                      <a:pPr algn="ctr">
                        <a:lnSpc>
                          <a:spcPct val="115000"/>
                        </a:lnSpc>
                        <a:spcAft>
                          <a:spcPts val="0"/>
                        </a:spcAft>
                      </a:pPr>
                      <a:r>
                        <a:rPr lang="en-GB" sz="1000">
                          <a:effectLst/>
                        </a:rPr>
                        <a:t>Training</a:t>
                      </a:r>
                      <a:endParaRPr lang="en-GB" sz="1000">
                        <a:effectLst/>
                        <a:latin typeface="Calibri"/>
                        <a:ea typeface="Calibri"/>
                        <a:cs typeface="Times New Roman"/>
                      </a:endParaRPr>
                    </a:p>
                  </a:txBody>
                  <a:tcPr marL="60783" marR="60783" marT="0" marB="0" anchor="ctr"/>
                </a:tc>
                <a:tc>
                  <a:txBody>
                    <a:bodyPr/>
                    <a:lstStyle/>
                    <a:p>
                      <a:pPr>
                        <a:lnSpc>
                          <a:spcPct val="115000"/>
                        </a:lnSpc>
                        <a:spcAft>
                          <a:spcPts val="0"/>
                        </a:spcAft>
                      </a:pPr>
                      <a:r>
                        <a:rPr lang="en-GB" sz="900" dirty="0">
                          <a:effectLst/>
                        </a:rPr>
                        <a:t> </a:t>
                      </a:r>
                    </a:p>
                    <a:p>
                      <a:pPr>
                        <a:lnSpc>
                          <a:spcPct val="115000"/>
                        </a:lnSpc>
                        <a:spcAft>
                          <a:spcPts val="0"/>
                        </a:spcAft>
                      </a:pPr>
                      <a:r>
                        <a:rPr lang="en-GB" sz="900" dirty="0">
                          <a:effectLst/>
                        </a:rPr>
                        <a:t>Do we have sufficient training materials to support this?</a:t>
                      </a:r>
                    </a:p>
                    <a:p>
                      <a:pPr>
                        <a:lnSpc>
                          <a:spcPct val="115000"/>
                        </a:lnSpc>
                        <a:spcAft>
                          <a:spcPts val="0"/>
                        </a:spcAft>
                      </a:pPr>
                      <a:r>
                        <a:rPr lang="en-GB" sz="900" dirty="0">
                          <a:effectLst/>
                        </a:rPr>
                        <a:t> </a:t>
                      </a:r>
                      <a:endParaRPr lang="en-GB" sz="900" dirty="0">
                        <a:effectLst/>
                        <a:latin typeface="Calibri"/>
                        <a:ea typeface="Calibri"/>
                        <a:cs typeface="Times New Roman"/>
                      </a:endParaRPr>
                    </a:p>
                  </a:txBody>
                  <a:tcPr marL="60783" marR="60783" marT="0" marB="0"/>
                </a:tc>
                <a:tc>
                  <a:txBody>
                    <a:bodyPr/>
                    <a:lstStyle/>
                    <a:p>
                      <a:pPr>
                        <a:lnSpc>
                          <a:spcPct val="115000"/>
                        </a:lnSpc>
                        <a:spcAft>
                          <a:spcPts val="0"/>
                        </a:spcAft>
                      </a:pPr>
                      <a:r>
                        <a:rPr lang="en-GB" sz="900">
                          <a:effectLst/>
                        </a:rPr>
                        <a:t> </a:t>
                      </a:r>
                    </a:p>
                    <a:p>
                      <a:pPr>
                        <a:lnSpc>
                          <a:spcPct val="115000"/>
                        </a:lnSpc>
                        <a:spcAft>
                          <a:spcPts val="0"/>
                        </a:spcAft>
                      </a:pPr>
                      <a:r>
                        <a:rPr lang="en-GB" sz="900">
                          <a:effectLst/>
                        </a:rPr>
                        <a:t>Any new additions or procedure will be updated into the training manuals</a:t>
                      </a:r>
                      <a:endParaRPr lang="en-GB" sz="900">
                        <a:effectLst/>
                        <a:latin typeface="Calibri"/>
                        <a:ea typeface="Calibri"/>
                        <a:cs typeface="Times New Roman"/>
                      </a:endParaRPr>
                    </a:p>
                  </a:txBody>
                  <a:tcPr marL="60783" marR="60783" marT="0" marB="0"/>
                </a:tc>
                <a:tc>
                  <a:txBody>
                    <a:bodyPr/>
                    <a:lstStyle/>
                    <a:p>
                      <a:pPr>
                        <a:lnSpc>
                          <a:spcPct val="115000"/>
                        </a:lnSpc>
                        <a:spcAft>
                          <a:spcPts val="0"/>
                        </a:spcAft>
                      </a:pPr>
                      <a:r>
                        <a:rPr lang="en-GB" sz="800">
                          <a:effectLst/>
                        </a:rPr>
                        <a:t> </a:t>
                      </a:r>
                      <a:endParaRPr lang="en-GB" sz="1000">
                        <a:effectLst/>
                        <a:latin typeface="Calibri"/>
                        <a:ea typeface="Calibri"/>
                        <a:cs typeface="Times New Roman"/>
                      </a:endParaRPr>
                    </a:p>
                  </a:txBody>
                  <a:tcPr marL="60783" marR="60783" marT="0" marB="0"/>
                </a:tc>
                <a:tc>
                  <a:txBody>
                    <a:bodyPr/>
                    <a:lstStyle/>
                    <a:p>
                      <a:pPr>
                        <a:lnSpc>
                          <a:spcPct val="115000"/>
                        </a:lnSpc>
                        <a:spcAft>
                          <a:spcPts val="0"/>
                        </a:spcAft>
                      </a:pPr>
                      <a:r>
                        <a:rPr lang="en-GB" sz="800">
                          <a:effectLst/>
                        </a:rPr>
                        <a:t> </a:t>
                      </a:r>
                      <a:endParaRPr lang="en-GB" sz="1000">
                        <a:effectLst/>
                        <a:latin typeface="Calibri"/>
                        <a:ea typeface="Calibri"/>
                        <a:cs typeface="Times New Roman"/>
                      </a:endParaRPr>
                    </a:p>
                  </a:txBody>
                  <a:tcPr marL="60783" marR="60783" marT="0" marB="0"/>
                </a:tc>
              </a:tr>
              <a:tr h="1328116">
                <a:tc>
                  <a:txBody>
                    <a:bodyPr/>
                    <a:lstStyle/>
                    <a:p>
                      <a:pPr algn="ctr">
                        <a:lnSpc>
                          <a:spcPct val="115000"/>
                        </a:lnSpc>
                        <a:spcAft>
                          <a:spcPts val="0"/>
                        </a:spcAft>
                      </a:pPr>
                      <a:r>
                        <a:rPr lang="en-GB" sz="1000">
                          <a:effectLst/>
                        </a:rPr>
                        <a:t>Trade Zones</a:t>
                      </a:r>
                      <a:endParaRPr lang="en-GB" sz="1000">
                        <a:effectLst/>
                        <a:latin typeface="Calibri"/>
                        <a:ea typeface="Calibri"/>
                        <a:cs typeface="Times New Roman"/>
                      </a:endParaRPr>
                    </a:p>
                  </a:txBody>
                  <a:tcPr marL="60783" marR="60783" marT="0" marB="0" anchor="ctr"/>
                </a:tc>
                <a:tc>
                  <a:txBody>
                    <a:bodyPr/>
                    <a:lstStyle/>
                    <a:p>
                      <a:pPr>
                        <a:lnSpc>
                          <a:spcPct val="115000"/>
                        </a:lnSpc>
                        <a:spcAft>
                          <a:spcPts val="0"/>
                        </a:spcAft>
                      </a:pPr>
                      <a:r>
                        <a:rPr lang="en-GB" sz="900">
                          <a:effectLst/>
                        </a:rPr>
                        <a:t> </a:t>
                      </a:r>
                    </a:p>
                    <a:p>
                      <a:pPr>
                        <a:lnSpc>
                          <a:spcPct val="115000"/>
                        </a:lnSpc>
                        <a:spcAft>
                          <a:spcPts val="0"/>
                        </a:spcAft>
                      </a:pPr>
                      <a:r>
                        <a:rPr lang="en-GB" sz="900">
                          <a:effectLst/>
                        </a:rPr>
                        <a:t>Is our Trade Zone mapping appropriate for the reality on the Group</a:t>
                      </a:r>
                    </a:p>
                    <a:p>
                      <a:pPr>
                        <a:lnSpc>
                          <a:spcPct val="115000"/>
                        </a:lnSpc>
                        <a:spcAft>
                          <a:spcPts val="0"/>
                        </a:spcAft>
                      </a:pPr>
                      <a:r>
                        <a:rPr lang="en-GB" sz="900">
                          <a:effectLst/>
                        </a:rPr>
                        <a:t> </a:t>
                      </a:r>
                      <a:endParaRPr lang="en-GB" sz="900">
                        <a:effectLst/>
                        <a:latin typeface="Calibri"/>
                        <a:ea typeface="Calibri"/>
                        <a:cs typeface="Times New Roman"/>
                      </a:endParaRPr>
                    </a:p>
                  </a:txBody>
                  <a:tcPr marL="60783" marR="60783" marT="0" marB="0"/>
                </a:tc>
                <a:tc>
                  <a:txBody>
                    <a:bodyPr/>
                    <a:lstStyle/>
                    <a:p>
                      <a:pPr>
                        <a:lnSpc>
                          <a:spcPct val="115000"/>
                        </a:lnSpc>
                        <a:spcAft>
                          <a:spcPts val="0"/>
                        </a:spcAft>
                      </a:pPr>
                      <a:r>
                        <a:rPr lang="en-GB" sz="900" dirty="0">
                          <a:effectLst/>
                        </a:rPr>
                        <a:t>Amrest will update all stores to reflect real life 8 minute drive times. </a:t>
                      </a:r>
                      <a:r>
                        <a:rPr lang="en-GB" sz="900" dirty="0" err="1">
                          <a:effectLst/>
                        </a:rPr>
                        <a:t>Targeo</a:t>
                      </a:r>
                      <a:r>
                        <a:rPr lang="en-GB" sz="900" dirty="0">
                          <a:effectLst/>
                        </a:rPr>
                        <a:t> will be used to complete this</a:t>
                      </a:r>
                    </a:p>
                    <a:p>
                      <a:pPr>
                        <a:lnSpc>
                          <a:spcPct val="115000"/>
                        </a:lnSpc>
                        <a:spcAft>
                          <a:spcPts val="0"/>
                        </a:spcAft>
                      </a:pPr>
                      <a:r>
                        <a:rPr lang="en-GB" sz="900" dirty="0">
                          <a:effectLst/>
                        </a:rPr>
                        <a:t> </a:t>
                      </a:r>
                    </a:p>
                    <a:p>
                      <a:pPr>
                        <a:lnSpc>
                          <a:spcPct val="115000"/>
                        </a:lnSpc>
                        <a:spcAft>
                          <a:spcPts val="0"/>
                        </a:spcAft>
                      </a:pPr>
                      <a:r>
                        <a:rPr lang="en-GB" sz="900" dirty="0">
                          <a:effectLst/>
                        </a:rPr>
                        <a:t>Amrest will also run the exercise to review how much impact this has Vs the current 10 minute drive time</a:t>
                      </a:r>
                    </a:p>
                    <a:p>
                      <a:pPr>
                        <a:lnSpc>
                          <a:spcPct val="115000"/>
                        </a:lnSpc>
                        <a:spcAft>
                          <a:spcPts val="0"/>
                        </a:spcAft>
                      </a:pPr>
                      <a:r>
                        <a:rPr lang="en-GB" sz="900" dirty="0">
                          <a:effectLst/>
                        </a:rPr>
                        <a:t> </a:t>
                      </a:r>
                    </a:p>
                    <a:p>
                      <a:pPr>
                        <a:lnSpc>
                          <a:spcPct val="115000"/>
                        </a:lnSpc>
                        <a:spcAft>
                          <a:spcPts val="0"/>
                        </a:spcAft>
                      </a:pPr>
                      <a:r>
                        <a:rPr lang="en-GB" sz="900" dirty="0">
                          <a:effectLst/>
                        </a:rPr>
                        <a:t>What % loss of trade zone coverage?</a:t>
                      </a:r>
                    </a:p>
                    <a:p>
                      <a:pPr>
                        <a:lnSpc>
                          <a:spcPct val="115000"/>
                        </a:lnSpc>
                        <a:spcAft>
                          <a:spcPts val="0"/>
                        </a:spcAft>
                      </a:pPr>
                      <a:r>
                        <a:rPr lang="en-GB" sz="900" dirty="0">
                          <a:effectLst/>
                        </a:rPr>
                        <a:t>What is impact of possible population coverage?</a:t>
                      </a:r>
                    </a:p>
                    <a:p>
                      <a:pPr>
                        <a:lnSpc>
                          <a:spcPct val="115000"/>
                        </a:lnSpc>
                        <a:spcAft>
                          <a:spcPts val="0"/>
                        </a:spcAft>
                      </a:pPr>
                      <a:r>
                        <a:rPr lang="en-GB" sz="900" dirty="0">
                          <a:effectLst/>
                        </a:rPr>
                        <a:t> </a:t>
                      </a:r>
                      <a:endParaRPr lang="en-GB" sz="900" dirty="0">
                        <a:effectLst/>
                        <a:latin typeface="Calibri"/>
                        <a:ea typeface="Calibri"/>
                        <a:cs typeface="Times New Roman"/>
                      </a:endParaRPr>
                    </a:p>
                  </a:txBody>
                  <a:tcPr marL="60783" marR="60783" marT="0" marB="0"/>
                </a:tc>
                <a:tc>
                  <a:txBody>
                    <a:bodyPr/>
                    <a:lstStyle/>
                    <a:p>
                      <a:pPr>
                        <a:lnSpc>
                          <a:spcPct val="115000"/>
                        </a:lnSpc>
                        <a:spcAft>
                          <a:spcPts val="0"/>
                        </a:spcAft>
                      </a:pPr>
                      <a:r>
                        <a:rPr lang="en-GB" sz="800">
                          <a:effectLst/>
                        </a:rPr>
                        <a:t> </a:t>
                      </a:r>
                      <a:endParaRPr lang="en-GB" sz="1000">
                        <a:effectLst/>
                        <a:latin typeface="Calibri"/>
                        <a:ea typeface="Calibri"/>
                        <a:cs typeface="Times New Roman"/>
                      </a:endParaRPr>
                    </a:p>
                  </a:txBody>
                  <a:tcPr marL="60783" marR="60783" marT="0" marB="0"/>
                </a:tc>
                <a:tc>
                  <a:txBody>
                    <a:bodyPr/>
                    <a:lstStyle/>
                    <a:p>
                      <a:pPr>
                        <a:lnSpc>
                          <a:spcPct val="115000"/>
                        </a:lnSpc>
                        <a:spcAft>
                          <a:spcPts val="0"/>
                        </a:spcAft>
                      </a:pPr>
                      <a:r>
                        <a:rPr lang="en-GB" sz="800" dirty="0">
                          <a:effectLst/>
                        </a:rPr>
                        <a:t> </a:t>
                      </a:r>
                      <a:endParaRPr lang="en-GB" sz="1000" dirty="0">
                        <a:effectLst/>
                        <a:latin typeface="Calibri"/>
                        <a:ea typeface="Calibri"/>
                        <a:cs typeface="Times New Roman"/>
                      </a:endParaRPr>
                    </a:p>
                  </a:txBody>
                  <a:tcPr marL="60783" marR="60783" marT="0" marB="0"/>
                </a:tc>
              </a:tr>
            </a:tbl>
          </a:graphicData>
        </a:graphic>
      </p:graphicFrame>
      <p:sp>
        <p:nvSpPr>
          <p:cNvPr id="5" name="Title 1"/>
          <p:cNvSpPr>
            <a:spLocks noGrp="1"/>
          </p:cNvSpPr>
          <p:nvPr>
            <p:ph type="title"/>
          </p:nvPr>
        </p:nvSpPr>
        <p:spPr>
          <a:xfrm>
            <a:off x="0" y="0"/>
            <a:ext cx="8229600" cy="857250"/>
          </a:xfrm>
        </p:spPr>
        <p:txBody>
          <a:bodyPr/>
          <a:lstStyle/>
          <a:p>
            <a:r>
              <a:rPr lang="en-GB" b="1" dirty="0"/>
              <a:t>Output from Day 2</a:t>
            </a:r>
            <a:endParaRPr lang="en-GB" sz="2000" i="1" dirty="0"/>
          </a:p>
        </p:txBody>
      </p:sp>
    </p:spTree>
    <p:extLst>
      <p:ext uri="{BB962C8B-B14F-4D97-AF65-F5344CB8AC3E}">
        <p14:creationId xmlns:p14="http://schemas.microsoft.com/office/powerpoint/2010/main" val="42639092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94010520"/>
              </p:ext>
            </p:extLst>
          </p:nvPr>
        </p:nvGraphicFramePr>
        <p:xfrm>
          <a:off x="386178" y="947607"/>
          <a:ext cx="8229600" cy="2312363"/>
        </p:xfrm>
        <a:graphic>
          <a:graphicData uri="http://schemas.openxmlformats.org/drawingml/2006/table">
            <a:tbl>
              <a:tblPr firstRow="1" firstCol="1" bandRow="1">
                <a:tableStyleId>{5C22544A-7EE6-4342-B048-85BDC9FD1C3A}</a:tableStyleId>
              </a:tblPr>
              <a:tblGrid>
                <a:gridCol w="803525"/>
                <a:gridCol w="1767084"/>
                <a:gridCol w="4288343"/>
                <a:gridCol w="650787"/>
                <a:gridCol w="719861"/>
              </a:tblGrid>
              <a:tr h="419555">
                <a:tc>
                  <a:txBody>
                    <a:bodyPr/>
                    <a:lstStyle/>
                    <a:p>
                      <a:pPr algn="ctr">
                        <a:lnSpc>
                          <a:spcPct val="115000"/>
                        </a:lnSpc>
                        <a:spcAft>
                          <a:spcPts val="0"/>
                        </a:spcAft>
                      </a:pPr>
                      <a:r>
                        <a:rPr lang="en-GB" sz="1100" b="1" dirty="0">
                          <a:effectLst/>
                          <a:latin typeface="Avenir Book"/>
                          <a:ea typeface="Calibri"/>
                          <a:cs typeface="Times New Roman"/>
                        </a:rPr>
                        <a:t>Area of Focus</a:t>
                      </a:r>
                      <a:endParaRPr lang="en-GB"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100" b="1">
                          <a:effectLst/>
                          <a:latin typeface="Avenir Book"/>
                          <a:ea typeface="Calibri"/>
                          <a:cs typeface="Times New Roman"/>
                        </a:rPr>
                        <a:t>Outstanding Areas to action</a:t>
                      </a:r>
                      <a:endParaRPr lang="en-GB" sz="11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100" b="1" dirty="0">
                          <a:effectLst/>
                          <a:latin typeface="Avenir Book"/>
                          <a:ea typeface="Calibri"/>
                          <a:cs typeface="Times New Roman"/>
                        </a:rPr>
                        <a:t>Next steps</a:t>
                      </a:r>
                      <a:endParaRPr lang="en-GB"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100" b="1">
                          <a:effectLst/>
                          <a:latin typeface="Avenir Book"/>
                          <a:ea typeface="Calibri"/>
                          <a:cs typeface="Times New Roman"/>
                        </a:rPr>
                        <a:t>Target date</a:t>
                      </a:r>
                      <a:endParaRPr lang="en-GB" sz="11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100" b="1" dirty="0">
                          <a:effectLst/>
                          <a:latin typeface="Avenir Book"/>
                          <a:ea typeface="Calibri"/>
                          <a:cs typeface="Times New Roman"/>
                        </a:rPr>
                        <a:t>Responsible</a:t>
                      </a:r>
                      <a:endParaRPr lang="en-GB" sz="1100" dirty="0">
                        <a:effectLst/>
                        <a:latin typeface="Calibri"/>
                        <a:ea typeface="Calibri"/>
                        <a:cs typeface="Times New Roman"/>
                      </a:endParaRPr>
                    </a:p>
                  </a:txBody>
                  <a:tcPr marL="68580" marR="68580" marT="0" marB="0" anchor="ctr"/>
                </a:tc>
              </a:tr>
              <a:tr h="1796296">
                <a:tc>
                  <a:txBody>
                    <a:bodyPr/>
                    <a:lstStyle/>
                    <a:p>
                      <a:pPr algn="ctr">
                        <a:lnSpc>
                          <a:spcPct val="115000"/>
                        </a:lnSpc>
                        <a:spcAft>
                          <a:spcPts val="0"/>
                        </a:spcAft>
                      </a:pPr>
                      <a:r>
                        <a:rPr lang="en-GB" sz="1000" dirty="0">
                          <a:effectLst/>
                        </a:rPr>
                        <a:t>Operations</a:t>
                      </a:r>
                      <a:endParaRPr lang="en-GB" sz="1000" dirty="0">
                        <a:effectLst/>
                        <a:latin typeface="Calibri"/>
                        <a:ea typeface="Calibri"/>
                        <a:cs typeface="Times New Roman"/>
                      </a:endParaRPr>
                    </a:p>
                  </a:txBody>
                  <a:tcPr marL="61658" marR="61658" marT="0" marB="0" anchor="ctr"/>
                </a:tc>
                <a:tc>
                  <a:txBody>
                    <a:bodyPr/>
                    <a:lstStyle/>
                    <a:p>
                      <a:pPr>
                        <a:lnSpc>
                          <a:spcPct val="115000"/>
                        </a:lnSpc>
                        <a:spcAft>
                          <a:spcPts val="0"/>
                        </a:spcAft>
                      </a:pPr>
                      <a:r>
                        <a:rPr lang="en-GB" sz="900" dirty="0">
                          <a:effectLst/>
                        </a:rPr>
                        <a:t> </a:t>
                      </a:r>
                      <a:endParaRPr lang="en-GB" sz="1000" dirty="0">
                        <a:effectLst/>
                      </a:endParaRPr>
                    </a:p>
                    <a:p>
                      <a:pPr>
                        <a:lnSpc>
                          <a:spcPct val="115000"/>
                        </a:lnSpc>
                        <a:spcAft>
                          <a:spcPts val="0"/>
                        </a:spcAft>
                      </a:pPr>
                      <a:r>
                        <a:rPr lang="en-GB" sz="900" dirty="0">
                          <a:effectLst/>
                        </a:rPr>
                        <a:t>This is based on potentially using 2 different hold times on product. I.e. delivery will only pack products under 50% of the original hold time.</a:t>
                      </a:r>
                      <a:endParaRPr lang="en-GB" sz="1000" dirty="0">
                        <a:effectLst/>
                      </a:endParaRPr>
                    </a:p>
                    <a:p>
                      <a:pPr>
                        <a:lnSpc>
                          <a:spcPct val="115000"/>
                        </a:lnSpc>
                        <a:spcAft>
                          <a:spcPts val="0"/>
                        </a:spcAft>
                      </a:pPr>
                      <a:r>
                        <a:rPr lang="en-GB" sz="900" dirty="0">
                          <a:effectLst/>
                        </a:rPr>
                        <a:t> </a:t>
                      </a:r>
                      <a:endParaRPr lang="en-GB" sz="1000" dirty="0">
                        <a:effectLst/>
                      </a:endParaRPr>
                    </a:p>
                    <a:p>
                      <a:pPr>
                        <a:lnSpc>
                          <a:spcPct val="115000"/>
                        </a:lnSpc>
                        <a:spcAft>
                          <a:spcPts val="0"/>
                        </a:spcAft>
                      </a:pPr>
                      <a:r>
                        <a:rPr lang="en-GB" sz="900" dirty="0">
                          <a:effectLst/>
                        </a:rPr>
                        <a:t>How do we define a simple process to manage product in store based on delivery using a different shelf life?</a:t>
                      </a:r>
                      <a:endParaRPr lang="en-GB" sz="1000" dirty="0">
                        <a:effectLst/>
                      </a:endParaRPr>
                    </a:p>
                    <a:p>
                      <a:pPr>
                        <a:lnSpc>
                          <a:spcPct val="115000"/>
                        </a:lnSpc>
                        <a:spcAft>
                          <a:spcPts val="0"/>
                        </a:spcAft>
                      </a:pPr>
                      <a:r>
                        <a:rPr lang="en-GB" sz="900" dirty="0">
                          <a:effectLst/>
                        </a:rPr>
                        <a:t> </a:t>
                      </a:r>
                      <a:endParaRPr lang="en-GB" sz="1000" dirty="0">
                        <a:effectLst/>
                        <a:latin typeface="Calibri"/>
                        <a:ea typeface="Calibri"/>
                        <a:cs typeface="Times New Roman"/>
                      </a:endParaRPr>
                    </a:p>
                  </a:txBody>
                  <a:tcPr marL="61658" marR="61658" marT="0" marB="0"/>
                </a:tc>
                <a:tc>
                  <a:txBody>
                    <a:bodyPr/>
                    <a:lstStyle/>
                    <a:p>
                      <a:pPr>
                        <a:lnSpc>
                          <a:spcPct val="115000"/>
                        </a:lnSpc>
                        <a:spcAft>
                          <a:spcPts val="0"/>
                        </a:spcAft>
                      </a:pPr>
                      <a:r>
                        <a:rPr lang="en-GB" sz="900">
                          <a:effectLst/>
                        </a:rPr>
                        <a:t> </a:t>
                      </a:r>
                      <a:endParaRPr lang="en-GB" sz="1000">
                        <a:effectLst/>
                      </a:endParaRPr>
                    </a:p>
                    <a:p>
                      <a:pPr>
                        <a:lnSpc>
                          <a:spcPct val="115000"/>
                        </a:lnSpc>
                        <a:spcAft>
                          <a:spcPts val="0"/>
                        </a:spcAft>
                      </a:pPr>
                      <a:r>
                        <a:rPr lang="en-GB" sz="900">
                          <a:effectLst/>
                        </a:rPr>
                        <a:t>Amrest to define a single process that works across all delivery stores. </a:t>
                      </a:r>
                      <a:endParaRPr lang="en-GB" sz="1000">
                        <a:effectLst/>
                      </a:endParaRPr>
                    </a:p>
                    <a:p>
                      <a:pPr>
                        <a:lnSpc>
                          <a:spcPct val="115000"/>
                        </a:lnSpc>
                        <a:spcAft>
                          <a:spcPts val="0"/>
                        </a:spcAft>
                      </a:pPr>
                      <a:r>
                        <a:rPr lang="en-GB" sz="900">
                          <a:effectLst/>
                        </a:rPr>
                        <a:t> </a:t>
                      </a:r>
                      <a:endParaRPr lang="en-GB" sz="1000">
                        <a:effectLst/>
                      </a:endParaRPr>
                    </a:p>
                    <a:p>
                      <a:pPr>
                        <a:lnSpc>
                          <a:spcPct val="115000"/>
                        </a:lnSpc>
                        <a:spcAft>
                          <a:spcPts val="0"/>
                        </a:spcAft>
                      </a:pPr>
                      <a:r>
                        <a:rPr lang="en-GB" sz="900">
                          <a:effectLst/>
                        </a:rPr>
                        <a:t>Amrest to share with Yum! to review and  approve</a:t>
                      </a:r>
                      <a:endParaRPr lang="en-GB" sz="1000">
                        <a:effectLst/>
                      </a:endParaRPr>
                    </a:p>
                    <a:p>
                      <a:pPr>
                        <a:lnSpc>
                          <a:spcPct val="115000"/>
                        </a:lnSpc>
                        <a:spcAft>
                          <a:spcPts val="0"/>
                        </a:spcAft>
                      </a:pPr>
                      <a:r>
                        <a:rPr lang="en-GB" sz="900">
                          <a:effectLst/>
                        </a:rPr>
                        <a:t> </a:t>
                      </a:r>
                      <a:endParaRPr lang="en-GB" sz="1000">
                        <a:effectLst/>
                      </a:endParaRPr>
                    </a:p>
                    <a:p>
                      <a:pPr>
                        <a:lnSpc>
                          <a:spcPct val="115000"/>
                        </a:lnSpc>
                        <a:spcAft>
                          <a:spcPts val="0"/>
                        </a:spcAft>
                      </a:pPr>
                      <a:r>
                        <a:rPr lang="en-GB" sz="900">
                          <a:effectLst/>
                        </a:rPr>
                        <a:t>Training team to update training material to support this</a:t>
                      </a:r>
                      <a:endParaRPr lang="en-GB" sz="1000">
                        <a:effectLst/>
                      </a:endParaRPr>
                    </a:p>
                    <a:p>
                      <a:pPr>
                        <a:lnSpc>
                          <a:spcPct val="115000"/>
                        </a:lnSpc>
                        <a:spcAft>
                          <a:spcPts val="0"/>
                        </a:spcAft>
                      </a:pPr>
                      <a:r>
                        <a:rPr lang="en-GB" sz="900">
                          <a:effectLst/>
                        </a:rPr>
                        <a:t> </a:t>
                      </a:r>
                      <a:endParaRPr lang="en-GB" sz="1000">
                        <a:effectLst/>
                        <a:latin typeface="Calibri"/>
                        <a:ea typeface="Calibri"/>
                        <a:cs typeface="Times New Roman"/>
                      </a:endParaRPr>
                    </a:p>
                  </a:txBody>
                  <a:tcPr marL="61658" marR="61658" marT="0" marB="0"/>
                </a:tc>
                <a:tc>
                  <a:txBody>
                    <a:bodyPr/>
                    <a:lstStyle/>
                    <a:p>
                      <a:pPr>
                        <a:lnSpc>
                          <a:spcPct val="115000"/>
                        </a:lnSpc>
                        <a:spcAft>
                          <a:spcPts val="0"/>
                        </a:spcAft>
                      </a:pPr>
                      <a:r>
                        <a:rPr lang="en-GB" sz="900">
                          <a:effectLst/>
                        </a:rPr>
                        <a:t> </a:t>
                      </a:r>
                      <a:endParaRPr lang="en-GB" sz="1000">
                        <a:effectLst/>
                      </a:endParaRPr>
                    </a:p>
                    <a:p>
                      <a:pPr>
                        <a:lnSpc>
                          <a:spcPct val="115000"/>
                        </a:lnSpc>
                        <a:spcAft>
                          <a:spcPts val="0"/>
                        </a:spcAft>
                      </a:pPr>
                      <a:r>
                        <a:rPr lang="en-GB" sz="900">
                          <a:effectLst/>
                        </a:rPr>
                        <a:t> </a:t>
                      </a:r>
                      <a:endParaRPr lang="en-GB" sz="1000">
                        <a:effectLst/>
                      </a:endParaRPr>
                    </a:p>
                    <a:p>
                      <a:pPr>
                        <a:lnSpc>
                          <a:spcPct val="115000"/>
                        </a:lnSpc>
                        <a:spcAft>
                          <a:spcPts val="0"/>
                        </a:spcAft>
                      </a:pPr>
                      <a:r>
                        <a:rPr lang="en-GB" sz="900">
                          <a:effectLst/>
                        </a:rPr>
                        <a:t> </a:t>
                      </a:r>
                      <a:endParaRPr lang="en-GB" sz="1000">
                        <a:effectLst/>
                      </a:endParaRPr>
                    </a:p>
                    <a:p>
                      <a:pPr>
                        <a:lnSpc>
                          <a:spcPct val="115000"/>
                        </a:lnSpc>
                        <a:spcAft>
                          <a:spcPts val="0"/>
                        </a:spcAft>
                      </a:pPr>
                      <a:r>
                        <a:rPr lang="en-GB" sz="900">
                          <a:effectLst/>
                        </a:rPr>
                        <a:t>Tbc</a:t>
                      </a:r>
                      <a:endParaRPr lang="en-GB" sz="1000">
                        <a:effectLst/>
                      </a:endParaRPr>
                    </a:p>
                    <a:p>
                      <a:pPr>
                        <a:lnSpc>
                          <a:spcPct val="115000"/>
                        </a:lnSpc>
                        <a:spcAft>
                          <a:spcPts val="0"/>
                        </a:spcAft>
                      </a:pPr>
                      <a:r>
                        <a:rPr lang="en-GB" sz="900">
                          <a:effectLst/>
                        </a:rPr>
                        <a:t> </a:t>
                      </a:r>
                      <a:endParaRPr lang="en-GB" sz="1000">
                        <a:effectLst/>
                        <a:latin typeface="Calibri"/>
                        <a:ea typeface="Calibri"/>
                        <a:cs typeface="Times New Roman"/>
                      </a:endParaRPr>
                    </a:p>
                  </a:txBody>
                  <a:tcPr marL="61658" marR="61658" marT="0" marB="0"/>
                </a:tc>
                <a:tc>
                  <a:txBody>
                    <a:bodyPr/>
                    <a:lstStyle/>
                    <a:p>
                      <a:pPr>
                        <a:lnSpc>
                          <a:spcPct val="115000"/>
                        </a:lnSpc>
                        <a:spcAft>
                          <a:spcPts val="0"/>
                        </a:spcAft>
                      </a:pPr>
                      <a:r>
                        <a:rPr lang="en-GB" sz="900" dirty="0">
                          <a:effectLst/>
                        </a:rPr>
                        <a:t> </a:t>
                      </a:r>
                      <a:endParaRPr lang="en-GB" sz="1000" dirty="0">
                        <a:effectLst/>
                      </a:endParaRPr>
                    </a:p>
                    <a:p>
                      <a:pPr>
                        <a:lnSpc>
                          <a:spcPct val="115000"/>
                        </a:lnSpc>
                        <a:spcAft>
                          <a:spcPts val="0"/>
                        </a:spcAft>
                      </a:pPr>
                      <a:r>
                        <a:rPr lang="en-GB" sz="900" dirty="0">
                          <a:effectLst/>
                        </a:rPr>
                        <a:t> </a:t>
                      </a:r>
                      <a:endParaRPr lang="en-GB" sz="1000" dirty="0">
                        <a:effectLst/>
                      </a:endParaRPr>
                    </a:p>
                    <a:p>
                      <a:pPr>
                        <a:lnSpc>
                          <a:spcPct val="115000"/>
                        </a:lnSpc>
                        <a:spcAft>
                          <a:spcPts val="0"/>
                        </a:spcAft>
                      </a:pPr>
                      <a:r>
                        <a:rPr lang="en-GB" sz="900" dirty="0">
                          <a:effectLst/>
                        </a:rPr>
                        <a:t> </a:t>
                      </a:r>
                      <a:endParaRPr lang="en-GB" sz="1000" dirty="0">
                        <a:effectLst/>
                      </a:endParaRPr>
                    </a:p>
                    <a:p>
                      <a:pPr>
                        <a:lnSpc>
                          <a:spcPct val="115000"/>
                        </a:lnSpc>
                        <a:spcAft>
                          <a:spcPts val="0"/>
                        </a:spcAft>
                      </a:pPr>
                      <a:r>
                        <a:rPr lang="en-GB" sz="900" dirty="0">
                          <a:effectLst/>
                        </a:rPr>
                        <a:t>Yum! - Andy</a:t>
                      </a:r>
                      <a:endParaRPr lang="en-GB" sz="1000" dirty="0">
                        <a:effectLst/>
                        <a:latin typeface="Calibri"/>
                        <a:ea typeface="Calibri"/>
                        <a:cs typeface="Times New Roman"/>
                      </a:endParaRPr>
                    </a:p>
                  </a:txBody>
                  <a:tcPr marL="61658" marR="61658" marT="0" marB="0"/>
                </a:tc>
              </a:tr>
            </a:tbl>
          </a:graphicData>
        </a:graphic>
      </p:graphicFrame>
      <p:sp>
        <p:nvSpPr>
          <p:cNvPr id="5" name="Title 1"/>
          <p:cNvSpPr>
            <a:spLocks noGrp="1"/>
          </p:cNvSpPr>
          <p:nvPr>
            <p:ph type="title"/>
          </p:nvPr>
        </p:nvSpPr>
        <p:spPr>
          <a:xfrm>
            <a:off x="0" y="0"/>
            <a:ext cx="8229600" cy="857250"/>
          </a:xfrm>
        </p:spPr>
        <p:txBody>
          <a:bodyPr/>
          <a:lstStyle/>
          <a:p>
            <a:r>
              <a:rPr lang="en-GB" b="1" dirty="0"/>
              <a:t>Output from Day 2</a:t>
            </a:r>
            <a:endParaRPr lang="en-GB" sz="2000" i="1" dirty="0"/>
          </a:p>
        </p:txBody>
      </p:sp>
    </p:spTree>
    <p:extLst>
      <p:ext uri="{BB962C8B-B14F-4D97-AF65-F5344CB8AC3E}">
        <p14:creationId xmlns:p14="http://schemas.microsoft.com/office/powerpoint/2010/main" val="4032075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Summary of session</a:t>
            </a:r>
            <a:endParaRPr lang="en-GB" b="1" dirty="0"/>
          </a:p>
        </p:txBody>
      </p:sp>
      <p:sp>
        <p:nvSpPr>
          <p:cNvPr id="3" name="Content Placeholder 2"/>
          <p:cNvSpPr>
            <a:spLocks noGrp="1"/>
          </p:cNvSpPr>
          <p:nvPr>
            <p:ph idx="1"/>
          </p:nvPr>
        </p:nvSpPr>
        <p:spPr>
          <a:xfrm>
            <a:off x="280220" y="964792"/>
            <a:ext cx="4508090" cy="3685866"/>
          </a:xfrm>
        </p:spPr>
        <p:txBody>
          <a:bodyPr>
            <a:normAutofit fontScale="55000" lnSpcReduction="20000"/>
          </a:bodyPr>
          <a:lstStyle/>
          <a:p>
            <a:pPr marL="0" indent="0">
              <a:buNone/>
            </a:pPr>
            <a:r>
              <a:rPr lang="en-GB" sz="3600" b="1" dirty="0" smtClean="0"/>
              <a:t>Attendees</a:t>
            </a:r>
          </a:p>
          <a:p>
            <a:pPr marL="0" indent="0">
              <a:buNone/>
            </a:pPr>
            <a:endParaRPr lang="en-GB" b="1" dirty="0" smtClean="0"/>
          </a:p>
          <a:p>
            <a:pPr marL="0" indent="0">
              <a:buNone/>
            </a:pPr>
            <a:r>
              <a:rPr lang="en-GB" b="1" dirty="0" smtClean="0"/>
              <a:t>Yum</a:t>
            </a:r>
          </a:p>
          <a:p>
            <a:pPr>
              <a:buFontTx/>
              <a:buChar char="-"/>
            </a:pPr>
            <a:r>
              <a:rPr lang="en-GB" dirty="0" smtClean="0"/>
              <a:t>Chris Drew - Finance Leader</a:t>
            </a:r>
          </a:p>
          <a:p>
            <a:pPr>
              <a:buFontTx/>
              <a:buChar char="-"/>
            </a:pPr>
            <a:r>
              <a:rPr lang="en-GB" dirty="0" smtClean="0"/>
              <a:t>Andy </a:t>
            </a:r>
            <a:r>
              <a:rPr lang="en-GB" dirty="0" err="1" smtClean="0"/>
              <a:t>Goves</a:t>
            </a:r>
            <a:r>
              <a:rPr lang="en-GB" dirty="0" smtClean="0"/>
              <a:t> - Operation coach</a:t>
            </a:r>
          </a:p>
          <a:p>
            <a:pPr>
              <a:buFontTx/>
              <a:buChar char="-"/>
            </a:pPr>
            <a:r>
              <a:rPr lang="en-GB" dirty="0" smtClean="0"/>
              <a:t>Natalia Pawlak - Learning zone coach</a:t>
            </a:r>
          </a:p>
          <a:p>
            <a:pPr>
              <a:buFontTx/>
              <a:buChar char="-"/>
            </a:pPr>
            <a:endParaRPr lang="en-GB" dirty="0"/>
          </a:p>
          <a:p>
            <a:pPr marL="0" indent="0">
              <a:buNone/>
            </a:pPr>
            <a:r>
              <a:rPr lang="en-GB" b="1" dirty="0" smtClean="0"/>
              <a:t>Amrest</a:t>
            </a:r>
            <a:endParaRPr lang="en-GB" dirty="0"/>
          </a:p>
          <a:p>
            <a:pPr>
              <a:buFontTx/>
              <a:buChar char="-"/>
            </a:pPr>
            <a:r>
              <a:rPr lang="en-GB" dirty="0" smtClean="0"/>
              <a:t>Monika </a:t>
            </a:r>
            <a:r>
              <a:rPr lang="en-GB" dirty="0" err="1" smtClean="0"/>
              <a:t>Cyzy</a:t>
            </a:r>
            <a:r>
              <a:rPr lang="en-GB" dirty="0" smtClean="0"/>
              <a:t> - </a:t>
            </a:r>
            <a:r>
              <a:rPr lang="en-GB" dirty="0"/>
              <a:t>District </a:t>
            </a:r>
            <a:r>
              <a:rPr lang="en-GB" dirty="0" smtClean="0"/>
              <a:t>Coach</a:t>
            </a:r>
          </a:p>
          <a:p>
            <a:pPr>
              <a:buFontTx/>
              <a:buChar char="-"/>
            </a:pPr>
            <a:r>
              <a:rPr lang="en-GB" dirty="0" smtClean="0"/>
              <a:t>Magdalena </a:t>
            </a:r>
            <a:r>
              <a:rPr lang="en-GB" dirty="0" err="1" smtClean="0"/>
              <a:t>Gisman</a:t>
            </a:r>
            <a:r>
              <a:rPr lang="en-GB" dirty="0" smtClean="0"/>
              <a:t> - Ops Service Manager</a:t>
            </a:r>
            <a:endParaRPr lang="en-GB" dirty="0"/>
          </a:p>
          <a:p>
            <a:pPr>
              <a:buFontTx/>
              <a:buChar char="-"/>
            </a:pPr>
            <a:r>
              <a:rPr lang="en-US" dirty="0" err="1" smtClean="0"/>
              <a:t>Agata</a:t>
            </a:r>
            <a:r>
              <a:rPr lang="en-US" dirty="0" smtClean="0"/>
              <a:t> </a:t>
            </a:r>
            <a:r>
              <a:rPr lang="en-US" dirty="0" err="1" smtClean="0"/>
              <a:t>Szczyglewska</a:t>
            </a:r>
            <a:r>
              <a:rPr lang="en-US" dirty="0" smtClean="0"/>
              <a:t> - </a:t>
            </a:r>
            <a:r>
              <a:rPr lang="en-US" dirty="0"/>
              <a:t>Training  </a:t>
            </a:r>
            <a:r>
              <a:rPr lang="en-US" dirty="0" smtClean="0"/>
              <a:t>manager</a:t>
            </a:r>
          </a:p>
          <a:p>
            <a:pPr lvl="0">
              <a:buFontTx/>
              <a:buChar char="-"/>
            </a:pPr>
            <a:r>
              <a:rPr lang="en-US" dirty="0"/>
              <a:t>Marek Krysiak – CER </a:t>
            </a:r>
            <a:r>
              <a:rPr lang="en-US" dirty="0" smtClean="0"/>
              <a:t>coach</a:t>
            </a:r>
            <a:endParaRPr lang="en-GB" dirty="0"/>
          </a:p>
          <a:p>
            <a:pPr lvl="0">
              <a:buFontTx/>
              <a:buChar char="-"/>
            </a:pPr>
            <a:r>
              <a:rPr lang="en-US" dirty="0" smtClean="0"/>
              <a:t>Tomasz </a:t>
            </a:r>
            <a:r>
              <a:rPr lang="en-US" dirty="0"/>
              <a:t>Wawrzyn  - </a:t>
            </a:r>
            <a:r>
              <a:rPr lang="en-GB" dirty="0"/>
              <a:t>Delivery </a:t>
            </a:r>
            <a:r>
              <a:rPr lang="en-GB" dirty="0" smtClean="0"/>
              <a:t>Manager</a:t>
            </a:r>
          </a:p>
          <a:p>
            <a:pPr lvl="0">
              <a:buFontTx/>
              <a:buChar char="-"/>
            </a:pPr>
            <a:r>
              <a:rPr lang="en-US" dirty="0" smtClean="0"/>
              <a:t>Paweł </a:t>
            </a:r>
            <a:r>
              <a:rPr lang="en-US" dirty="0"/>
              <a:t>Wojnowski – Area </a:t>
            </a:r>
            <a:r>
              <a:rPr lang="en-US" dirty="0" smtClean="0"/>
              <a:t>Coach</a:t>
            </a:r>
          </a:p>
          <a:p>
            <a:pPr lvl="0">
              <a:buFontTx/>
              <a:buChar char="-"/>
            </a:pPr>
            <a:r>
              <a:rPr lang="en-US" dirty="0"/>
              <a:t>Marcin Płażynski - Market Planer</a:t>
            </a:r>
            <a:endParaRPr lang="en-GB" dirty="0" smtClean="0"/>
          </a:p>
          <a:p>
            <a:pPr>
              <a:buFontTx/>
              <a:buChar char="-"/>
            </a:pPr>
            <a:endParaRPr lang="en-GB" dirty="0"/>
          </a:p>
        </p:txBody>
      </p:sp>
      <p:sp>
        <p:nvSpPr>
          <p:cNvPr id="4" name="Content Placeholder 2"/>
          <p:cNvSpPr txBox="1">
            <a:spLocks/>
          </p:cNvSpPr>
          <p:nvPr/>
        </p:nvSpPr>
        <p:spPr>
          <a:xfrm>
            <a:off x="4400390" y="889208"/>
            <a:ext cx="3810000" cy="355804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8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2200" b="1" dirty="0" smtClean="0"/>
              <a:t>Agenda</a:t>
            </a:r>
          </a:p>
          <a:p>
            <a:pPr marL="0" indent="0">
              <a:buFont typeface="Arial"/>
              <a:buNone/>
            </a:pPr>
            <a:endParaRPr lang="en-US" sz="1600" b="1" dirty="0"/>
          </a:p>
          <a:p>
            <a:pPr marL="0" indent="0">
              <a:buFont typeface="Arial"/>
              <a:buNone/>
            </a:pPr>
            <a:r>
              <a:rPr lang="en-US" sz="1500" b="1" dirty="0" smtClean="0"/>
              <a:t>Day 1</a:t>
            </a:r>
          </a:p>
          <a:p>
            <a:pPr>
              <a:buFontTx/>
              <a:buChar char="-"/>
            </a:pPr>
            <a:r>
              <a:rPr lang="en-US" sz="1500" dirty="0" smtClean="0"/>
              <a:t>Sample Product Validation </a:t>
            </a:r>
          </a:p>
          <a:p>
            <a:pPr>
              <a:buFontTx/>
              <a:buChar char="-"/>
            </a:pPr>
            <a:endParaRPr lang="en-US" sz="1500" dirty="0" smtClean="0"/>
          </a:p>
          <a:p>
            <a:pPr marL="0" indent="0">
              <a:buFont typeface="Arial"/>
              <a:buNone/>
            </a:pPr>
            <a:r>
              <a:rPr lang="en-US" sz="1500" b="1" dirty="0" smtClean="0"/>
              <a:t>Day 2</a:t>
            </a:r>
          </a:p>
          <a:p>
            <a:pPr>
              <a:buFontTx/>
              <a:buChar char="-"/>
            </a:pPr>
            <a:r>
              <a:rPr lang="en-GB" sz="1500" dirty="0" smtClean="0"/>
              <a:t>KPI’s and communication</a:t>
            </a:r>
          </a:p>
          <a:p>
            <a:pPr>
              <a:buFontTx/>
              <a:buChar char="-"/>
            </a:pPr>
            <a:r>
              <a:rPr lang="en-GB" sz="1500" dirty="0" smtClean="0"/>
              <a:t>Training and daily tools to support delivery</a:t>
            </a:r>
          </a:p>
          <a:p>
            <a:pPr>
              <a:buFontTx/>
              <a:buChar char="-"/>
            </a:pPr>
            <a:r>
              <a:rPr lang="en-GB" sz="1500" dirty="0" smtClean="0"/>
              <a:t>CER review</a:t>
            </a:r>
          </a:p>
          <a:p>
            <a:pPr>
              <a:buFontTx/>
              <a:buChar char="-"/>
            </a:pPr>
            <a:r>
              <a:rPr lang="en-GB" sz="1500" dirty="0" smtClean="0"/>
              <a:t>GES/GFP next steps</a:t>
            </a:r>
          </a:p>
          <a:p>
            <a:pPr>
              <a:buFontTx/>
              <a:buChar char="-"/>
            </a:pPr>
            <a:r>
              <a:rPr lang="en-GB" sz="1500" dirty="0" smtClean="0"/>
              <a:t>Trade Zones – Localising at store level</a:t>
            </a:r>
          </a:p>
          <a:p>
            <a:pPr marL="0" indent="0">
              <a:buFont typeface="Arial"/>
              <a:buNone/>
            </a:pPr>
            <a:endParaRPr lang="en-US" dirty="0"/>
          </a:p>
        </p:txBody>
      </p:sp>
    </p:spTree>
    <p:extLst>
      <p:ext uri="{BB962C8B-B14F-4D97-AF65-F5344CB8AC3E}">
        <p14:creationId xmlns:p14="http://schemas.microsoft.com/office/powerpoint/2010/main" val="32545573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Day 1 – Product Validation</a:t>
            </a:r>
            <a:endParaRPr lang="en-GB" dirty="0"/>
          </a:p>
        </p:txBody>
      </p:sp>
      <p:sp>
        <p:nvSpPr>
          <p:cNvPr id="3" name="Content Placeholder 2"/>
          <p:cNvSpPr>
            <a:spLocks noGrp="1"/>
          </p:cNvSpPr>
          <p:nvPr>
            <p:ph idx="1"/>
          </p:nvPr>
        </p:nvSpPr>
        <p:spPr>
          <a:xfrm>
            <a:off x="132734" y="738034"/>
            <a:ext cx="8844117" cy="5387463"/>
          </a:xfrm>
        </p:spPr>
        <p:txBody>
          <a:bodyPr>
            <a:noAutofit/>
          </a:bodyPr>
          <a:lstStyle/>
          <a:p>
            <a:pPr marL="0" indent="0">
              <a:buNone/>
            </a:pPr>
            <a:r>
              <a:rPr lang="en-GB" sz="1200" dirty="0" smtClean="0"/>
              <a:t>Session focused on generating temperature and product quality data for multiple products within store. The following process was undertaken for each product tested:</a:t>
            </a:r>
          </a:p>
          <a:p>
            <a:r>
              <a:rPr lang="en-GB" sz="1200" dirty="0" smtClean="0"/>
              <a:t>Product cooked in one batch and taken to hot hold. Temperature taken at point of entry</a:t>
            </a:r>
          </a:p>
          <a:p>
            <a:r>
              <a:rPr lang="en-GB" sz="1200" dirty="0" smtClean="0"/>
              <a:t>At intervals in the hot hold (based on current product holding time), the product was taken out and placed into Delivery bag.</a:t>
            </a:r>
          </a:p>
          <a:p>
            <a:r>
              <a:rPr lang="en-GB" sz="1200" dirty="0" smtClean="0"/>
              <a:t>The product was removed from the Delivery bag at intervals to measure temperature and quality. </a:t>
            </a:r>
          </a:p>
          <a:p>
            <a:pPr marL="0" indent="0">
              <a:buNone/>
            </a:pPr>
            <a:endParaRPr lang="en-GB" sz="1200" dirty="0" smtClean="0"/>
          </a:p>
          <a:p>
            <a:pPr marL="0" indent="0">
              <a:buNone/>
            </a:pPr>
            <a:r>
              <a:rPr lang="en-GB" sz="1200" b="1" dirty="0" smtClean="0"/>
              <a:t>Specific details of the test were:</a:t>
            </a:r>
          </a:p>
          <a:p>
            <a:r>
              <a:rPr lang="en-GB" sz="1200" dirty="0" smtClean="0"/>
              <a:t>Products tested – OR chicken, Strips, Strips (with foil packaging), Hot wings (Flat) and two Sandwiches. </a:t>
            </a:r>
          </a:p>
          <a:p>
            <a:r>
              <a:rPr lang="en-GB" sz="1200" dirty="0" smtClean="0"/>
              <a:t>Intervals of hold time in hot hold – 25%, 50%, 75%, 100%</a:t>
            </a:r>
          </a:p>
          <a:p>
            <a:r>
              <a:rPr lang="en-GB" sz="1200" dirty="0" smtClean="0"/>
              <a:t>Time intervals for product testing in Delivery bag (2.5 mins, 5 mins, 7.5 mins and 10 mins)</a:t>
            </a:r>
          </a:p>
          <a:p>
            <a:pPr marL="0" indent="0">
              <a:buNone/>
            </a:pPr>
            <a:endParaRPr lang="en-GB" sz="1200" dirty="0" smtClean="0"/>
          </a:p>
          <a:p>
            <a:pPr marL="0" indent="0">
              <a:buNone/>
            </a:pPr>
            <a:r>
              <a:rPr lang="en-GB" sz="1200" b="1" dirty="0" smtClean="0"/>
              <a:t>Conditions for the testing:</a:t>
            </a:r>
          </a:p>
          <a:p>
            <a:r>
              <a:rPr lang="en-GB" sz="1200" dirty="0" smtClean="0"/>
              <a:t>Product held in the bottom half of the HC 900 (Temperature differential of upto 8 C from top half)</a:t>
            </a:r>
          </a:p>
          <a:p>
            <a:r>
              <a:rPr lang="en-GB" sz="1200" dirty="0" smtClean="0"/>
              <a:t>Product packaged separately</a:t>
            </a:r>
          </a:p>
          <a:p>
            <a:r>
              <a:rPr lang="en-GB" sz="1200" dirty="0" smtClean="0"/>
              <a:t>Delivery bags kept in store throughout time of testing</a:t>
            </a:r>
          </a:p>
          <a:p>
            <a:r>
              <a:rPr lang="en-GB" sz="1200" dirty="0" smtClean="0"/>
              <a:t>Products </a:t>
            </a:r>
            <a:r>
              <a:rPr lang="en-GB" sz="1200" dirty="0"/>
              <a:t>were </a:t>
            </a:r>
            <a:r>
              <a:rPr lang="en-GB" sz="1200" dirty="0" smtClean="0"/>
              <a:t>packed </a:t>
            </a:r>
            <a:r>
              <a:rPr lang="en-GB" sz="1200" dirty="0"/>
              <a:t>individually into </a:t>
            </a:r>
            <a:r>
              <a:rPr lang="en-GB" sz="1200" dirty="0" smtClean="0"/>
              <a:t>separate </a:t>
            </a:r>
            <a:r>
              <a:rPr lang="en-GB" sz="1200" dirty="0"/>
              <a:t>heated pouches so that temperature was not lost when opening the bag to take the temperature</a:t>
            </a:r>
          </a:p>
          <a:p>
            <a:endParaRPr lang="en-GB" sz="1200" dirty="0"/>
          </a:p>
          <a:p>
            <a:pPr marL="0" indent="0">
              <a:buNone/>
            </a:pPr>
            <a:r>
              <a:rPr lang="en-GB" sz="1200" i="1" dirty="0" smtClean="0"/>
              <a:t>The Validation process can be found in the attached file. Delivery Product Validation </a:t>
            </a:r>
            <a:r>
              <a:rPr lang="en-GB" sz="1200" i="1" dirty="0" smtClean="0"/>
              <a:t>V4.xls</a:t>
            </a:r>
            <a:endParaRPr lang="en-GB" sz="1200" i="1" dirty="0"/>
          </a:p>
        </p:txBody>
      </p:sp>
    </p:spTree>
    <p:extLst>
      <p:ext uri="{BB962C8B-B14F-4D97-AF65-F5344CB8AC3E}">
        <p14:creationId xmlns:p14="http://schemas.microsoft.com/office/powerpoint/2010/main" val="1572153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857250"/>
          </a:xfrm>
        </p:spPr>
        <p:txBody>
          <a:bodyPr/>
          <a:lstStyle/>
          <a:p>
            <a:pPr algn="l"/>
            <a:r>
              <a:rPr lang="en-GB" dirty="0" smtClean="0"/>
              <a:t>Results – Temperature testing</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19" y="857258"/>
            <a:ext cx="8770906" cy="2013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119" y="2951522"/>
            <a:ext cx="5762404" cy="146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8304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857250"/>
          </a:xfrm>
        </p:spPr>
        <p:txBody>
          <a:bodyPr/>
          <a:lstStyle/>
          <a:p>
            <a:pPr algn="l"/>
            <a:r>
              <a:rPr lang="en-GB" dirty="0" smtClean="0"/>
              <a:t>Observations – Core meat blocks</a:t>
            </a:r>
            <a:endParaRPr lang="en-GB" dirty="0"/>
          </a:p>
        </p:txBody>
      </p:sp>
      <p:sp>
        <p:nvSpPr>
          <p:cNvPr id="4" name="TextBox 3"/>
          <p:cNvSpPr txBox="1"/>
          <p:nvPr/>
        </p:nvSpPr>
        <p:spPr>
          <a:xfrm>
            <a:off x="108595" y="2603150"/>
            <a:ext cx="8804746" cy="1754326"/>
          </a:xfrm>
          <a:prstGeom prst="rect">
            <a:avLst/>
          </a:prstGeom>
          <a:noFill/>
        </p:spPr>
        <p:txBody>
          <a:bodyPr wrap="square" rtlCol="0">
            <a:spAutoFit/>
          </a:bodyPr>
          <a:lstStyle/>
          <a:p>
            <a:r>
              <a:rPr lang="en-GB" sz="1200" b="1" dirty="0" smtClean="0"/>
              <a:t>Observations</a:t>
            </a:r>
          </a:p>
          <a:p>
            <a:pPr marL="171450" indent="-171450">
              <a:buFontTx/>
              <a:buChar char="-"/>
            </a:pPr>
            <a:r>
              <a:rPr lang="en-GB" sz="1200" dirty="0" smtClean="0"/>
              <a:t>All Products lost approx. 25-28% of its temperature while being held in the HC900 – bottom half (start to end of hold time)</a:t>
            </a:r>
          </a:p>
          <a:p>
            <a:pPr marL="171450" indent="-171450">
              <a:buFontTx/>
              <a:buChar char="-"/>
            </a:pPr>
            <a:r>
              <a:rPr lang="en-GB" sz="1200" dirty="0" smtClean="0"/>
              <a:t>Strips packed before 50% of its hold time achieved above 65 degrees at the end of 8 minutes in the pouch. </a:t>
            </a:r>
          </a:p>
          <a:p>
            <a:pPr marL="171450" indent="-171450">
              <a:buFontTx/>
              <a:buChar char="-"/>
            </a:pPr>
            <a:r>
              <a:rPr lang="en-GB" sz="1200" dirty="0" smtClean="0"/>
              <a:t>At 50% of hold time OR chicken and Hot wings fell below 65 degrees</a:t>
            </a:r>
          </a:p>
          <a:p>
            <a:pPr marL="171450" indent="-171450">
              <a:buFontTx/>
              <a:buChar char="-"/>
            </a:pPr>
            <a:endParaRPr lang="en-GB" sz="1200" dirty="0"/>
          </a:p>
          <a:p>
            <a:r>
              <a:rPr lang="en-GB" sz="1200" b="1" dirty="0" smtClean="0"/>
              <a:t>Takeaways</a:t>
            </a:r>
          </a:p>
          <a:p>
            <a:pPr marL="171450" indent="-171450">
              <a:buFontTx/>
              <a:buChar char="-"/>
            </a:pPr>
            <a:r>
              <a:rPr lang="en-GB" sz="1200" dirty="0" smtClean="0"/>
              <a:t>AmRest to undertake further testing using meal bundles and holding in various equipment </a:t>
            </a:r>
          </a:p>
          <a:p>
            <a:pPr marL="171450" indent="-171450">
              <a:buFontTx/>
              <a:buChar char="-"/>
            </a:pPr>
            <a:r>
              <a:rPr lang="en-GB" sz="1200" dirty="0" smtClean="0"/>
              <a:t>Validate the temperature of the equipment holding the product</a:t>
            </a:r>
          </a:p>
          <a:p>
            <a:pPr marL="171450" indent="-171450">
              <a:buFontTx/>
              <a:buChar char="-"/>
            </a:pPr>
            <a:r>
              <a:rPr lang="en-GB" sz="1200" dirty="0" smtClean="0"/>
              <a:t>Include blind consumer testing Vs fresh in freshly made</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95" y="895244"/>
            <a:ext cx="1703729" cy="1654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29421" y="890234"/>
            <a:ext cx="1641424" cy="1658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75899" y="890234"/>
            <a:ext cx="1641424" cy="1658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46619" y="857250"/>
            <a:ext cx="1641424" cy="1658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54453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857250"/>
          </a:xfrm>
        </p:spPr>
        <p:txBody>
          <a:bodyPr/>
          <a:lstStyle/>
          <a:p>
            <a:pPr algn="l"/>
            <a:r>
              <a:rPr lang="en-GB" dirty="0" smtClean="0"/>
              <a:t>Observations – Sandwiches</a:t>
            </a:r>
            <a:endParaRPr lang="en-GB" dirty="0"/>
          </a:p>
        </p:txBody>
      </p:sp>
      <p:sp>
        <p:nvSpPr>
          <p:cNvPr id="4" name="TextBox 3"/>
          <p:cNvSpPr txBox="1"/>
          <p:nvPr/>
        </p:nvSpPr>
        <p:spPr>
          <a:xfrm>
            <a:off x="108595" y="2681808"/>
            <a:ext cx="8804746" cy="1754326"/>
          </a:xfrm>
          <a:prstGeom prst="rect">
            <a:avLst/>
          </a:prstGeom>
          <a:noFill/>
        </p:spPr>
        <p:txBody>
          <a:bodyPr wrap="square" rtlCol="0">
            <a:spAutoFit/>
          </a:bodyPr>
          <a:lstStyle/>
          <a:p>
            <a:r>
              <a:rPr lang="en-GB" sz="1200" b="1" dirty="0" smtClean="0"/>
              <a:t>Observations</a:t>
            </a:r>
          </a:p>
          <a:p>
            <a:pPr marL="171450" indent="-171450">
              <a:buFontTx/>
              <a:buChar char="-"/>
            </a:pPr>
            <a:r>
              <a:rPr lang="en-GB" sz="1200" dirty="0" smtClean="0"/>
              <a:t>Grander – At 50% of hold time the required temperature was achieved at the end of 10 minutes in the heated pouch.</a:t>
            </a:r>
          </a:p>
          <a:p>
            <a:pPr marL="171450" indent="-171450">
              <a:buFontTx/>
              <a:buChar char="-"/>
            </a:pPr>
            <a:r>
              <a:rPr lang="en-GB" sz="1200" dirty="0" smtClean="0"/>
              <a:t>Twister – At 25% of Hold time the required temperature was not achieved at the end of 10 minutes in the heated pouch</a:t>
            </a:r>
          </a:p>
          <a:p>
            <a:pPr marL="171450" indent="-171450">
              <a:buFontTx/>
              <a:buChar char="-"/>
            </a:pPr>
            <a:endParaRPr lang="en-GB" sz="1200" dirty="0"/>
          </a:p>
          <a:p>
            <a:r>
              <a:rPr lang="en-GB" sz="1200" b="1" dirty="0" smtClean="0"/>
              <a:t>Takeaways   </a:t>
            </a:r>
          </a:p>
          <a:p>
            <a:pPr marL="171450" indent="-171450">
              <a:buFontTx/>
              <a:buChar char="-"/>
            </a:pPr>
            <a:r>
              <a:rPr lang="en-GB" sz="1200" dirty="0" smtClean="0"/>
              <a:t>Validate </a:t>
            </a:r>
            <a:r>
              <a:rPr lang="en-GB" sz="1200" dirty="0"/>
              <a:t>the temperature of the equipment holding the product</a:t>
            </a:r>
          </a:p>
          <a:p>
            <a:pPr marL="171450" indent="-171450">
              <a:buFontTx/>
              <a:buChar char="-"/>
            </a:pPr>
            <a:r>
              <a:rPr lang="en-GB" sz="1200" dirty="0"/>
              <a:t>Include blind consumer testing Vs fresh in freshly made</a:t>
            </a:r>
          </a:p>
          <a:p>
            <a:r>
              <a:rPr lang="en-GB" sz="1200" dirty="0" smtClean="0"/>
              <a:t> </a:t>
            </a:r>
          </a:p>
          <a:p>
            <a:pPr marL="171450" indent="-171450">
              <a:buFontTx/>
              <a:buChar char="-"/>
            </a:pPr>
            <a:endParaRPr lang="en-GB" sz="1200"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95" y="730803"/>
            <a:ext cx="3929106" cy="1872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3297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Day 2 – Review and next steps (1 of 2)</a:t>
            </a:r>
            <a:endParaRPr lang="en-US" b="1" dirty="0"/>
          </a:p>
        </p:txBody>
      </p:sp>
      <p:sp>
        <p:nvSpPr>
          <p:cNvPr id="3" name="Content Placeholder 2"/>
          <p:cNvSpPr>
            <a:spLocks noGrp="1"/>
          </p:cNvSpPr>
          <p:nvPr>
            <p:ph idx="1"/>
          </p:nvPr>
        </p:nvSpPr>
        <p:spPr>
          <a:xfrm>
            <a:off x="162231" y="767187"/>
            <a:ext cx="8883445" cy="3781164"/>
          </a:xfrm>
        </p:spPr>
        <p:txBody>
          <a:bodyPr>
            <a:noAutofit/>
          </a:bodyPr>
          <a:lstStyle/>
          <a:p>
            <a:pPr marL="0" lvl="0" indent="0">
              <a:buNone/>
            </a:pPr>
            <a:r>
              <a:rPr lang="en-GB" sz="1200" b="1" dirty="0" smtClean="0"/>
              <a:t>The day was spent working through the following questions:</a:t>
            </a:r>
          </a:p>
          <a:p>
            <a:pPr marL="0" lvl="0" indent="0">
              <a:buNone/>
            </a:pPr>
            <a:endParaRPr lang="en-GB" sz="1200" b="1" dirty="0" smtClean="0"/>
          </a:p>
          <a:p>
            <a:pPr marL="0" lvl="0" indent="0">
              <a:buNone/>
            </a:pPr>
            <a:r>
              <a:rPr lang="en-GB" sz="1200" b="1" dirty="0" smtClean="0"/>
              <a:t>The </a:t>
            </a:r>
            <a:r>
              <a:rPr lang="en-GB" sz="1200" b="1" dirty="0"/>
              <a:t>temperature and quality testing showed there is a limited period from product leaving fryer to consumer (either in Hot Hold or packaged travelling to customer). Longer hold time will equate to shorter delivery time and vice versa. What is the commercial sweet spot between the two intervals, ensuring the product quality our consumer receives across all products is to Dine in standard</a:t>
            </a:r>
            <a:r>
              <a:rPr lang="en-GB" sz="1200" b="1" dirty="0" smtClean="0"/>
              <a:t>?</a:t>
            </a:r>
            <a:endParaRPr lang="en-GB" sz="1200" b="1" dirty="0"/>
          </a:p>
          <a:p>
            <a:pPr lvl="1"/>
            <a:r>
              <a:rPr lang="en-GB" sz="1200" dirty="0"/>
              <a:t>What further testing is required?</a:t>
            </a:r>
          </a:p>
          <a:p>
            <a:pPr lvl="1"/>
            <a:r>
              <a:rPr lang="en-GB" sz="1200" dirty="0"/>
              <a:t>What scenarios do we want to review?</a:t>
            </a:r>
          </a:p>
          <a:p>
            <a:pPr lvl="1"/>
            <a:r>
              <a:rPr lang="en-GB" sz="1200" dirty="0"/>
              <a:t>How do we improve the controlled testing? Can we </a:t>
            </a:r>
            <a:r>
              <a:rPr lang="en-GB" sz="1200" dirty="0" smtClean="0"/>
              <a:t>involve NPD </a:t>
            </a:r>
            <a:r>
              <a:rPr lang="en-GB" sz="1200" dirty="0"/>
              <a:t>to continue? </a:t>
            </a:r>
          </a:p>
          <a:p>
            <a:pPr lvl="1"/>
            <a:r>
              <a:rPr lang="en-GB" sz="1200" dirty="0"/>
              <a:t>Consumer group blind </a:t>
            </a:r>
            <a:r>
              <a:rPr lang="en-GB" sz="1200" dirty="0" smtClean="0"/>
              <a:t>testing</a:t>
            </a:r>
          </a:p>
          <a:p>
            <a:pPr marL="457200" lvl="1" indent="0">
              <a:buNone/>
            </a:pPr>
            <a:endParaRPr lang="en-GB" sz="1200" dirty="0"/>
          </a:p>
          <a:p>
            <a:pPr marL="0" lvl="0" indent="0">
              <a:buNone/>
            </a:pPr>
            <a:r>
              <a:rPr lang="en-GB" sz="1200" b="1" dirty="0"/>
              <a:t>Theoretically proving the above system will deliver Dine in standard product is only as good as the reality on the ground. How do you accurately and consistently prove the reality on the ground today?  How are you comfortable with compliance going forward? This should cover</a:t>
            </a:r>
            <a:r>
              <a:rPr lang="en-GB" sz="1200" b="1" dirty="0" smtClean="0"/>
              <a:t>:</a:t>
            </a:r>
          </a:p>
          <a:p>
            <a:pPr lvl="1"/>
            <a:r>
              <a:rPr lang="en-GB" sz="1200" dirty="0" smtClean="0"/>
              <a:t>Do </a:t>
            </a:r>
            <a:r>
              <a:rPr lang="en-GB" sz="1200" dirty="0"/>
              <a:t>we have sufficient KPIs to measure time from Fryer to consumer at present, so we cannot test whether the theory is being adhered to (and the ones you do have imply that 40% of product reaches the consumer below 65c)</a:t>
            </a:r>
          </a:p>
          <a:p>
            <a:pPr lvl="1"/>
            <a:r>
              <a:rPr lang="en-GB" sz="1200" dirty="0"/>
              <a:t>We don’t know with enough certainty what our consumers are thinking of us (How can we make GES available today (Short term solution)</a:t>
            </a:r>
          </a:p>
          <a:p>
            <a:pPr lvl="1"/>
            <a:r>
              <a:rPr lang="en-GB" sz="1200" dirty="0"/>
              <a:t>What role does CER have?</a:t>
            </a:r>
          </a:p>
          <a:p>
            <a:pPr lvl="1"/>
            <a:r>
              <a:rPr lang="en-GB" sz="1200" dirty="0" smtClean="0"/>
              <a:t>Do </a:t>
            </a:r>
            <a:r>
              <a:rPr lang="en-GB" sz="1200" dirty="0"/>
              <a:t>we have sufficient training materials to support this?</a:t>
            </a:r>
          </a:p>
          <a:p>
            <a:pPr lvl="1"/>
            <a:r>
              <a:rPr lang="en-GB" sz="1200" dirty="0"/>
              <a:t>Is our Trade Zone mapping appropriate for the reality on the </a:t>
            </a:r>
            <a:r>
              <a:rPr lang="en-GB" sz="1200" dirty="0" smtClean="0"/>
              <a:t>Group</a:t>
            </a:r>
          </a:p>
        </p:txBody>
      </p:sp>
    </p:spTree>
    <p:extLst>
      <p:ext uri="{BB962C8B-B14F-4D97-AF65-F5344CB8AC3E}">
        <p14:creationId xmlns:p14="http://schemas.microsoft.com/office/powerpoint/2010/main" val="13696102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Day 2 – Review and next steps (2 of 2)</a:t>
            </a:r>
            <a:endParaRPr lang="en-US" b="1" dirty="0"/>
          </a:p>
        </p:txBody>
      </p:sp>
      <p:sp>
        <p:nvSpPr>
          <p:cNvPr id="3" name="Content Placeholder 2"/>
          <p:cNvSpPr>
            <a:spLocks noGrp="1"/>
          </p:cNvSpPr>
          <p:nvPr>
            <p:ph idx="1"/>
          </p:nvPr>
        </p:nvSpPr>
        <p:spPr>
          <a:xfrm>
            <a:off x="162232" y="767187"/>
            <a:ext cx="8229600" cy="3781164"/>
          </a:xfrm>
        </p:spPr>
        <p:txBody>
          <a:bodyPr>
            <a:noAutofit/>
          </a:bodyPr>
          <a:lstStyle/>
          <a:p>
            <a:pPr marL="0" lvl="0" indent="0">
              <a:buNone/>
            </a:pPr>
            <a:r>
              <a:rPr lang="en-GB" sz="1200" b="1" dirty="0" smtClean="0"/>
              <a:t>The day was spent working through the following questions:</a:t>
            </a:r>
          </a:p>
          <a:p>
            <a:pPr marL="0" lvl="0" indent="0">
              <a:buNone/>
            </a:pPr>
            <a:endParaRPr lang="en-GB" sz="1200" dirty="0" smtClean="0"/>
          </a:p>
          <a:p>
            <a:pPr marL="0" lvl="0" indent="0">
              <a:buNone/>
            </a:pPr>
            <a:r>
              <a:rPr lang="en-GB" sz="1200" b="1" dirty="0" smtClean="0"/>
              <a:t>How </a:t>
            </a:r>
            <a:r>
              <a:rPr lang="en-GB" sz="1200" b="1" dirty="0"/>
              <a:t>do we define a simple process to manage product in store based on delivery using a different shelf life?</a:t>
            </a:r>
          </a:p>
          <a:p>
            <a:pPr lvl="1"/>
            <a:r>
              <a:rPr lang="en-GB" sz="1200" dirty="0"/>
              <a:t>A standard process that can apply to all stores </a:t>
            </a:r>
          </a:p>
          <a:p>
            <a:pPr lvl="1"/>
            <a:r>
              <a:rPr lang="en-GB" sz="1200" dirty="0"/>
              <a:t>How do we reduce the risk of the team using product that is in time but not delivery time</a:t>
            </a:r>
          </a:p>
          <a:p>
            <a:pPr lvl="1"/>
            <a:r>
              <a:rPr lang="en-GB" sz="1200" dirty="0"/>
              <a:t>How would this look with QPM?</a:t>
            </a:r>
          </a:p>
          <a:p>
            <a:pPr marL="0" indent="0">
              <a:buNone/>
            </a:pPr>
            <a:endParaRPr lang="en-US" sz="1200" dirty="0"/>
          </a:p>
        </p:txBody>
      </p:sp>
    </p:spTree>
    <p:extLst>
      <p:ext uri="{BB962C8B-B14F-4D97-AF65-F5344CB8AC3E}">
        <p14:creationId xmlns:p14="http://schemas.microsoft.com/office/powerpoint/2010/main" val="12481349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smtClean="0"/>
              <a:t>Output from Day 2</a:t>
            </a:r>
            <a:endParaRPr lang="en-GB" b="1" dirty="0"/>
          </a:p>
        </p:txBody>
      </p:sp>
      <p:graphicFrame>
        <p:nvGraphicFramePr>
          <p:cNvPr id="4" name="Table 3"/>
          <p:cNvGraphicFramePr>
            <a:graphicFrameLocks noGrp="1"/>
          </p:cNvGraphicFramePr>
          <p:nvPr>
            <p:extLst>
              <p:ext uri="{D42A27DB-BD31-4B8C-83A1-F6EECF244321}">
                <p14:modId xmlns:p14="http://schemas.microsoft.com/office/powerpoint/2010/main" val="1134728400"/>
              </p:ext>
            </p:extLst>
          </p:nvPr>
        </p:nvGraphicFramePr>
        <p:xfrm>
          <a:off x="118212" y="900322"/>
          <a:ext cx="8003008" cy="3662934"/>
        </p:xfrm>
        <a:graphic>
          <a:graphicData uri="http://schemas.openxmlformats.org/drawingml/2006/table">
            <a:tbl>
              <a:tblPr firstRow="1" firstCol="1" bandRow="1">
                <a:tableStyleId>{5C22544A-7EE6-4342-B048-85BDC9FD1C3A}</a:tableStyleId>
              </a:tblPr>
              <a:tblGrid>
                <a:gridCol w="720027"/>
                <a:gridCol w="1779803"/>
                <a:gridCol w="4170269"/>
                <a:gridCol w="632868"/>
                <a:gridCol w="700041"/>
              </a:tblGrid>
              <a:tr h="337109">
                <a:tc>
                  <a:txBody>
                    <a:bodyPr/>
                    <a:lstStyle/>
                    <a:p>
                      <a:pPr algn="ctr">
                        <a:lnSpc>
                          <a:spcPct val="115000"/>
                        </a:lnSpc>
                        <a:spcAft>
                          <a:spcPts val="0"/>
                        </a:spcAft>
                      </a:pPr>
                      <a:r>
                        <a:rPr lang="en-GB" sz="1000" dirty="0">
                          <a:effectLst/>
                        </a:rPr>
                        <a:t>Area of Focus</a:t>
                      </a:r>
                      <a:endParaRPr lang="en-GB" sz="1000" dirty="0">
                        <a:effectLst/>
                        <a:latin typeface="Calibri"/>
                        <a:ea typeface="Calibri"/>
                        <a:cs typeface="Times New Roman"/>
                      </a:endParaRPr>
                    </a:p>
                  </a:txBody>
                  <a:tcPr marL="59960" marR="59960" marT="0" marB="0" anchor="ctr"/>
                </a:tc>
                <a:tc>
                  <a:txBody>
                    <a:bodyPr/>
                    <a:lstStyle/>
                    <a:p>
                      <a:pPr algn="ctr">
                        <a:lnSpc>
                          <a:spcPct val="115000"/>
                        </a:lnSpc>
                        <a:spcAft>
                          <a:spcPts val="0"/>
                        </a:spcAft>
                      </a:pPr>
                      <a:r>
                        <a:rPr lang="en-GB" sz="1000" dirty="0">
                          <a:effectLst/>
                        </a:rPr>
                        <a:t>Outstanding Areas to action</a:t>
                      </a:r>
                      <a:endParaRPr lang="en-GB" sz="1000" dirty="0">
                        <a:effectLst/>
                        <a:latin typeface="Calibri"/>
                        <a:ea typeface="Calibri"/>
                        <a:cs typeface="Times New Roman"/>
                      </a:endParaRPr>
                    </a:p>
                  </a:txBody>
                  <a:tcPr marL="59960" marR="59960" marT="0" marB="0" anchor="ctr"/>
                </a:tc>
                <a:tc>
                  <a:txBody>
                    <a:bodyPr/>
                    <a:lstStyle/>
                    <a:p>
                      <a:pPr algn="ctr">
                        <a:lnSpc>
                          <a:spcPct val="115000"/>
                        </a:lnSpc>
                        <a:spcAft>
                          <a:spcPts val="0"/>
                        </a:spcAft>
                      </a:pPr>
                      <a:r>
                        <a:rPr lang="en-GB" sz="1000" dirty="0">
                          <a:effectLst/>
                        </a:rPr>
                        <a:t>Next steps</a:t>
                      </a:r>
                      <a:endParaRPr lang="en-GB" sz="1000" dirty="0">
                        <a:effectLst/>
                        <a:latin typeface="Calibri"/>
                        <a:ea typeface="Calibri"/>
                        <a:cs typeface="Times New Roman"/>
                      </a:endParaRPr>
                    </a:p>
                  </a:txBody>
                  <a:tcPr marL="59960" marR="59960" marT="0" marB="0" anchor="ctr"/>
                </a:tc>
                <a:tc>
                  <a:txBody>
                    <a:bodyPr/>
                    <a:lstStyle/>
                    <a:p>
                      <a:pPr algn="ctr">
                        <a:lnSpc>
                          <a:spcPct val="115000"/>
                        </a:lnSpc>
                        <a:spcAft>
                          <a:spcPts val="0"/>
                        </a:spcAft>
                      </a:pPr>
                      <a:r>
                        <a:rPr lang="en-GB" sz="1000" dirty="0">
                          <a:effectLst/>
                        </a:rPr>
                        <a:t>Target date</a:t>
                      </a:r>
                      <a:endParaRPr lang="en-GB" sz="1000" dirty="0">
                        <a:effectLst/>
                        <a:latin typeface="Calibri"/>
                        <a:ea typeface="Calibri"/>
                        <a:cs typeface="Times New Roman"/>
                      </a:endParaRPr>
                    </a:p>
                  </a:txBody>
                  <a:tcPr marL="59960" marR="59960" marT="0" marB="0" anchor="ctr"/>
                </a:tc>
                <a:tc>
                  <a:txBody>
                    <a:bodyPr/>
                    <a:lstStyle/>
                    <a:p>
                      <a:pPr algn="ctr">
                        <a:lnSpc>
                          <a:spcPct val="115000"/>
                        </a:lnSpc>
                        <a:spcAft>
                          <a:spcPts val="0"/>
                        </a:spcAft>
                      </a:pPr>
                      <a:r>
                        <a:rPr lang="en-GB" sz="1000" dirty="0">
                          <a:effectLst/>
                        </a:rPr>
                        <a:t>Responsible</a:t>
                      </a:r>
                      <a:endParaRPr lang="en-GB" sz="1000" dirty="0">
                        <a:effectLst/>
                        <a:latin typeface="Calibri"/>
                        <a:ea typeface="Calibri"/>
                        <a:cs typeface="Times New Roman"/>
                      </a:endParaRPr>
                    </a:p>
                  </a:txBody>
                  <a:tcPr marL="59960" marR="59960" marT="0" marB="0" anchor="ctr"/>
                </a:tc>
              </a:tr>
              <a:tr h="3056966">
                <a:tc>
                  <a:txBody>
                    <a:bodyPr/>
                    <a:lstStyle/>
                    <a:p>
                      <a:pPr algn="ctr">
                        <a:lnSpc>
                          <a:spcPct val="115000"/>
                        </a:lnSpc>
                        <a:spcAft>
                          <a:spcPts val="0"/>
                        </a:spcAft>
                      </a:pPr>
                      <a:r>
                        <a:rPr lang="en-GB" sz="1000">
                          <a:effectLst/>
                        </a:rPr>
                        <a:t>Product Quality</a:t>
                      </a:r>
                      <a:endParaRPr lang="en-GB" sz="1000">
                        <a:effectLst/>
                        <a:latin typeface="Calibri"/>
                        <a:ea typeface="Calibri"/>
                        <a:cs typeface="Times New Roman"/>
                      </a:endParaRPr>
                    </a:p>
                  </a:txBody>
                  <a:tcPr marL="59960" marR="59960" marT="0" marB="0" anchor="ctr"/>
                </a:tc>
                <a:tc>
                  <a:txBody>
                    <a:bodyPr/>
                    <a:lstStyle/>
                    <a:p>
                      <a:pPr>
                        <a:lnSpc>
                          <a:spcPct val="115000"/>
                        </a:lnSpc>
                        <a:spcAft>
                          <a:spcPts val="0"/>
                        </a:spcAft>
                      </a:pPr>
                      <a:r>
                        <a:rPr lang="en-GB" sz="900" dirty="0">
                          <a:effectLst/>
                        </a:rPr>
                        <a:t> </a:t>
                      </a:r>
                    </a:p>
                    <a:p>
                      <a:pPr>
                        <a:lnSpc>
                          <a:spcPct val="115000"/>
                        </a:lnSpc>
                        <a:spcAft>
                          <a:spcPts val="0"/>
                        </a:spcAft>
                      </a:pPr>
                      <a:r>
                        <a:rPr lang="en-GB" sz="900" dirty="0">
                          <a:effectLst/>
                        </a:rPr>
                        <a:t>The temperature and quality testing showed there is a limited period from product leaving fryer to consumer (either in Hot Hold or packaged travelling to customer). Longer hold time will equate to shorter delivery time and vice versa. What is the commercial sweet spot between the two intervals, ensuring the product quality our consumer receives across all products is to Dine in standard?</a:t>
                      </a:r>
                      <a:endParaRPr lang="en-GB" sz="900" dirty="0">
                        <a:effectLst/>
                        <a:latin typeface="Calibri"/>
                        <a:ea typeface="Calibri"/>
                        <a:cs typeface="Times New Roman"/>
                      </a:endParaRPr>
                    </a:p>
                  </a:txBody>
                  <a:tcPr marL="59960" marR="59960" marT="0" marB="0"/>
                </a:tc>
                <a:tc>
                  <a:txBody>
                    <a:bodyPr/>
                    <a:lstStyle/>
                    <a:p>
                      <a:pPr>
                        <a:lnSpc>
                          <a:spcPct val="115000"/>
                        </a:lnSpc>
                        <a:spcAft>
                          <a:spcPts val="0"/>
                        </a:spcAft>
                      </a:pPr>
                      <a:r>
                        <a:rPr lang="en-GB" sz="900" dirty="0">
                          <a:effectLst/>
                        </a:rPr>
                        <a:t> </a:t>
                      </a:r>
                    </a:p>
                    <a:p>
                      <a:pPr>
                        <a:lnSpc>
                          <a:spcPct val="115000"/>
                        </a:lnSpc>
                        <a:spcAft>
                          <a:spcPts val="0"/>
                        </a:spcAft>
                      </a:pPr>
                      <a:r>
                        <a:rPr lang="en-GB" sz="900" b="1" dirty="0">
                          <a:effectLst/>
                        </a:rPr>
                        <a:t>Arrange further validation session </a:t>
                      </a:r>
                    </a:p>
                    <a:p>
                      <a:pPr>
                        <a:lnSpc>
                          <a:spcPct val="115000"/>
                        </a:lnSpc>
                        <a:spcAft>
                          <a:spcPts val="0"/>
                        </a:spcAft>
                      </a:pPr>
                      <a:r>
                        <a:rPr lang="en-GB" sz="900" dirty="0">
                          <a:effectLst/>
                        </a:rPr>
                        <a:t>Validate all products including meat block and sandwiches. Various scenarios will be tested such as correct holding conditions (i.e. top half of HC900 and various holding equipment). Also packed meals Vs individual product testing.</a:t>
                      </a:r>
                    </a:p>
                    <a:p>
                      <a:pPr>
                        <a:lnSpc>
                          <a:spcPct val="115000"/>
                        </a:lnSpc>
                        <a:spcAft>
                          <a:spcPts val="0"/>
                        </a:spcAft>
                      </a:pPr>
                      <a:r>
                        <a:rPr lang="en-GB" sz="900" dirty="0">
                          <a:effectLst/>
                        </a:rPr>
                        <a:t> </a:t>
                      </a:r>
                    </a:p>
                    <a:p>
                      <a:pPr>
                        <a:lnSpc>
                          <a:spcPct val="115000"/>
                        </a:lnSpc>
                        <a:spcAft>
                          <a:spcPts val="0"/>
                        </a:spcAft>
                      </a:pPr>
                      <a:r>
                        <a:rPr lang="en-GB" sz="900" dirty="0">
                          <a:effectLst/>
                        </a:rPr>
                        <a:t>Amrest will review whether this can be conducted in a suitable testing environment e.g. test kitchen</a:t>
                      </a:r>
                    </a:p>
                    <a:p>
                      <a:pPr>
                        <a:lnSpc>
                          <a:spcPct val="115000"/>
                        </a:lnSpc>
                        <a:spcAft>
                          <a:spcPts val="0"/>
                        </a:spcAft>
                      </a:pPr>
                      <a:r>
                        <a:rPr lang="en-GB" sz="900" dirty="0">
                          <a:effectLst/>
                        </a:rPr>
                        <a:t> </a:t>
                      </a:r>
                      <a:endParaRPr lang="en-GB" sz="900" b="1" dirty="0">
                        <a:effectLst/>
                      </a:endParaRPr>
                    </a:p>
                    <a:p>
                      <a:pPr>
                        <a:lnSpc>
                          <a:spcPct val="115000"/>
                        </a:lnSpc>
                        <a:spcAft>
                          <a:spcPts val="0"/>
                        </a:spcAft>
                      </a:pPr>
                      <a:r>
                        <a:rPr lang="en-GB" sz="900" b="1" dirty="0">
                          <a:effectLst/>
                        </a:rPr>
                        <a:t>Blind consumer testing </a:t>
                      </a:r>
                    </a:p>
                    <a:p>
                      <a:pPr>
                        <a:lnSpc>
                          <a:spcPct val="115000"/>
                        </a:lnSpc>
                        <a:spcAft>
                          <a:spcPts val="0"/>
                        </a:spcAft>
                      </a:pPr>
                      <a:r>
                        <a:rPr lang="en-GB" sz="900" dirty="0">
                          <a:effectLst/>
                        </a:rPr>
                        <a:t>To gather an understanding of the impact of taste and appearance Amrest will conduct blind test where consumer will be given various products and rate them not knowing how long they have been held </a:t>
                      </a:r>
                    </a:p>
                    <a:p>
                      <a:pPr>
                        <a:lnSpc>
                          <a:spcPct val="115000"/>
                        </a:lnSpc>
                        <a:spcAft>
                          <a:spcPts val="0"/>
                        </a:spcAft>
                      </a:pPr>
                      <a:r>
                        <a:rPr lang="en-GB" sz="900" dirty="0">
                          <a:effectLst/>
                        </a:rPr>
                        <a:t>Both results will be shared with Yum!</a:t>
                      </a:r>
                    </a:p>
                    <a:p>
                      <a:pPr>
                        <a:lnSpc>
                          <a:spcPct val="115000"/>
                        </a:lnSpc>
                        <a:spcAft>
                          <a:spcPts val="0"/>
                        </a:spcAft>
                      </a:pPr>
                      <a:r>
                        <a:rPr lang="en-GB" sz="900" dirty="0">
                          <a:effectLst/>
                        </a:rPr>
                        <a:t> </a:t>
                      </a:r>
                    </a:p>
                    <a:p>
                      <a:pPr>
                        <a:lnSpc>
                          <a:spcPct val="115000"/>
                        </a:lnSpc>
                        <a:spcAft>
                          <a:spcPts val="0"/>
                        </a:spcAft>
                      </a:pPr>
                      <a:r>
                        <a:rPr lang="en-GB" sz="900" b="1" dirty="0">
                          <a:effectLst/>
                        </a:rPr>
                        <a:t>Understand the Benefits of Yum! new Hot hold equipment</a:t>
                      </a:r>
                    </a:p>
                    <a:p>
                      <a:pPr>
                        <a:lnSpc>
                          <a:spcPct val="115000"/>
                        </a:lnSpc>
                        <a:spcAft>
                          <a:spcPts val="0"/>
                        </a:spcAft>
                      </a:pPr>
                      <a:r>
                        <a:rPr lang="en-GB" sz="900" dirty="0">
                          <a:effectLst/>
                        </a:rPr>
                        <a:t> </a:t>
                      </a:r>
                    </a:p>
                    <a:p>
                      <a:pPr>
                        <a:lnSpc>
                          <a:spcPct val="115000"/>
                        </a:lnSpc>
                        <a:spcAft>
                          <a:spcPts val="0"/>
                        </a:spcAft>
                      </a:pPr>
                      <a:r>
                        <a:rPr lang="en-GB" sz="900" dirty="0">
                          <a:effectLst/>
                        </a:rPr>
                        <a:t>Yum! To support using the new Hot hold equipment to understand if there is a benefit to the initial temperature throughout the hold time of the product. This will be reviewed against the results in Krakow. </a:t>
                      </a:r>
                    </a:p>
                    <a:p>
                      <a:pPr>
                        <a:lnSpc>
                          <a:spcPct val="115000"/>
                        </a:lnSpc>
                        <a:spcAft>
                          <a:spcPts val="0"/>
                        </a:spcAft>
                      </a:pPr>
                      <a:r>
                        <a:rPr lang="en-GB" sz="900" dirty="0">
                          <a:effectLst/>
                        </a:rPr>
                        <a:t> </a:t>
                      </a:r>
                      <a:endParaRPr lang="en-GB" sz="900" dirty="0">
                        <a:effectLst/>
                        <a:latin typeface="Calibri"/>
                        <a:ea typeface="Calibri"/>
                        <a:cs typeface="Times New Roman"/>
                      </a:endParaRPr>
                    </a:p>
                  </a:txBody>
                  <a:tcPr marL="59960" marR="59960" marT="0" marB="0"/>
                </a:tc>
                <a:tc>
                  <a:txBody>
                    <a:bodyPr/>
                    <a:lstStyle/>
                    <a:p>
                      <a:pPr>
                        <a:lnSpc>
                          <a:spcPct val="115000"/>
                        </a:lnSpc>
                        <a:spcAft>
                          <a:spcPts val="0"/>
                        </a:spcAft>
                      </a:pPr>
                      <a:r>
                        <a:rPr lang="en-GB" sz="900">
                          <a:effectLst/>
                        </a:rPr>
                        <a:t> </a:t>
                      </a:r>
                    </a:p>
                    <a:p>
                      <a:pPr>
                        <a:lnSpc>
                          <a:spcPct val="115000"/>
                        </a:lnSpc>
                        <a:spcAft>
                          <a:spcPts val="0"/>
                        </a:spcAft>
                      </a:pPr>
                      <a:r>
                        <a:rPr lang="en-GB" sz="900">
                          <a:effectLst/>
                        </a:rPr>
                        <a:t> </a:t>
                      </a:r>
                    </a:p>
                    <a:p>
                      <a:pPr>
                        <a:lnSpc>
                          <a:spcPct val="115000"/>
                        </a:lnSpc>
                        <a:spcAft>
                          <a:spcPts val="0"/>
                        </a:spcAft>
                      </a:pPr>
                      <a:r>
                        <a:rPr lang="en-GB" sz="900">
                          <a:effectLst/>
                        </a:rPr>
                        <a:t> </a:t>
                      </a:r>
                    </a:p>
                    <a:p>
                      <a:pPr>
                        <a:lnSpc>
                          <a:spcPct val="115000"/>
                        </a:lnSpc>
                        <a:spcAft>
                          <a:spcPts val="0"/>
                        </a:spcAft>
                      </a:pPr>
                      <a:r>
                        <a:rPr lang="en-GB" sz="900">
                          <a:effectLst/>
                        </a:rPr>
                        <a:t> </a:t>
                      </a:r>
                    </a:p>
                    <a:p>
                      <a:pPr>
                        <a:lnSpc>
                          <a:spcPct val="115000"/>
                        </a:lnSpc>
                        <a:spcAft>
                          <a:spcPts val="0"/>
                        </a:spcAft>
                      </a:pPr>
                      <a:r>
                        <a:rPr lang="en-GB" sz="900">
                          <a:effectLst/>
                        </a:rPr>
                        <a:t> </a:t>
                      </a:r>
                    </a:p>
                    <a:p>
                      <a:pPr>
                        <a:lnSpc>
                          <a:spcPct val="115000"/>
                        </a:lnSpc>
                        <a:spcAft>
                          <a:spcPts val="0"/>
                        </a:spcAft>
                      </a:pPr>
                      <a:r>
                        <a:rPr lang="en-GB" sz="900">
                          <a:effectLst/>
                        </a:rPr>
                        <a:t> </a:t>
                      </a:r>
                    </a:p>
                    <a:p>
                      <a:pPr>
                        <a:lnSpc>
                          <a:spcPct val="115000"/>
                        </a:lnSpc>
                        <a:spcAft>
                          <a:spcPts val="0"/>
                        </a:spcAft>
                      </a:pPr>
                      <a:r>
                        <a:rPr lang="en-GB" sz="900">
                          <a:effectLst/>
                        </a:rPr>
                        <a:t> </a:t>
                      </a:r>
                    </a:p>
                    <a:p>
                      <a:pPr>
                        <a:lnSpc>
                          <a:spcPct val="115000"/>
                        </a:lnSpc>
                        <a:spcAft>
                          <a:spcPts val="0"/>
                        </a:spcAft>
                      </a:pPr>
                      <a:r>
                        <a:rPr lang="en-GB" sz="900">
                          <a:effectLst/>
                        </a:rPr>
                        <a:t> </a:t>
                      </a:r>
                    </a:p>
                    <a:p>
                      <a:pPr>
                        <a:lnSpc>
                          <a:spcPct val="115000"/>
                        </a:lnSpc>
                        <a:spcAft>
                          <a:spcPts val="0"/>
                        </a:spcAft>
                      </a:pPr>
                      <a:r>
                        <a:rPr lang="en-GB" sz="900">
                          <a:effectLst/>
                        </a:rPr>
                        <a:t> </a:t>
                      </a:r>
                    </a:p>
                    <a:p>
                      <a:pPr>
                        <a:lnSpc>
                          <a:spcPct val="115000"/>
                        </a:lnSpc>
                        <a:spcAft>
                          <a:spcPts val="0"/>
                        </a:spcAft>
                      </a:pPr>
                      <a:r>
                        <a:rPr lang="en-GB" sz="900">
                          <a:effectLst/>
                        </a:rPr>
                        <a:t> </a:t>
                      </a:r>
                    </a:p>
                    <a:p>
                      <a:pPr>
                        <a:lnSpc>
                          <a:spcPct val="115000"/>
                        </a:lnSpc>
                        <a:spcAft>
                          <a:spcPts val="0"/>
                        </a:spcAft>
                      </a:pPr>
                      <a:r>
                        <a:rPr lang="en-GB" sz="900">
                          <a:effectLst/>
                        </a:rPr>
                        <a:t> </a:t>
                      </a:r>
                    </a:p>
                    <a:p>
                      <a:pPr>
                        <a:lnSpc>
                          <a:spcPct val="115000"/>
                        </a:lnSpc>
                        <a:spcAft>
                          <a:spcPts val="0"/>
                        </a:spcAft>
                      </a:pPr>
                      <a:r>
                        <a:rPr lang="en-GB" sz="900">
                          <a:effectLst/>
                        </a:rPr>
                        <a:t> </a:t>
                      </a:r>
                    </a:p>
                    <a:p>
                      <a:pPr>
                        <a:lnSpc>
                          <a:spcPct val="115000"/>
                        </a:lnSpc>
                        <a:spcAft>
                          <a:spcPts val="0"/>
                        </a:spcAft>
                      </a:pPr>
                      <a:r>
                        <a:rPr lang="en-GB" sz="900">
                          <a:effectLst/>
                        </a:rPr>
                        <a:t> </a:t>
                      </a:r>
                    </a:p>
                    <a:p>
                      <a:pPr>
                        <a:lnSpc>
                          <a:spcPct val="115000"/>
                        </a:lnSpc>
                        <a:spcAft>
                          <a:spcPts val="0"/>
                        </a:spcAft>
                      </a:pPr>
                      <a:r>
                        <a:rPr lang="en-GB" sz="900">
                          <a:effectLst/>
                        </a:rPr>
                        <a:t> </a:t>
                      </a:r>
                    </a:p>
                    <a:p>
                      <a:pPr>
                        <a:lnSpc>
                          <a:spcPct val="115000"/>
                        </a:lnSpc>
                        <a:spcAft>
                          <a:spcPts val="0"/>
                        </a:spcAft>
                      </a:pPr>
                      <a:r>
                        <a:rPr lang="en-GB" sz="900">
                          <a:effectLst/>
                        </a:rPr>
                        <a:t> </a:t>
                      </a:r>
                    </a:p>
                    <a:p>
                      <a:pPr>
                        <a:lnSpc>
                          <a:spcPct val="115000"/>
                        </a:lnSpc>
                        <a:spcAft>
                          <a:spcPts val="0"/>
                        </a:spcAft>
                      </a:pPr>
                      <a:r>
                        <a:rPr lang="en-GB" sz="900">
                          <a:effectLst/>
                        </a:rPr>
                        <a:t> </a:t>
                      </a:r>
                    </a:p>
                    <a:p>
                      <a:pPr>
                        <a:lnSpc>
                          <a:spcPct val="115000"/>
                        </a:lnSpc>
                        <a:spcAft>
                          <a:spcPts val="0"/>
                        </a:spcAft>
                      </a:pPr>
                      <a:r>
                        <a:rPr lang="en-GB" sz="900">
                          <a:effectLst/>
                        </a:rPr>
                        <a:t> </a:t>
                      </a:r>
                    </a:p>
                    <a:p>
                      <a:pPr>
                        <a:lnSpc>
                          <a:spcPct val="115000"/>
                        </a:lnSpc>
                        <a:spcAft>
                          <a:spcPts val="0"/>
                        </a:spcAft>
                      </a:pPr>
                      <a:r>
                        <a:rPr lang="en-GB" sz="900">
                          <a:effectLst/>
                        </a:rPr>
                        <a:t>22</a:t>
                      </a:r>
                      <a:r>
                        <a:rPr lang="en-GB" sz="900" baseline="30000">
                          <a:effectLst/>
                        </a:rPr>
                        <a:t>nd</a:t>
                      </a:r>
                      <a:r>
                        <a:rPr lang="en-GB" sz="900">
                          <a:effectLst/>
                        </a:rPr>
                        <a:t> Aug 2014</a:t>
                      </a:r>
                      <a:endParaRPr lang="en-GB" sz="900">
                        <a:effectLst/>
                        <a:latin typeface="Calibri"/>
                        <a:ea typeface="Calibri"/>
                        <a:cs typeface="Times New Roman"/>
                      </a:endParaRPr>
                    </a:p>
                  </a:txBody>
                  <a:tcPr marL="59960" marR="59960" marT="0" marB="0"/>
                </a:tc>
                <a:tc>
                  <a:txBody>
                    <a:bodyPr/>
                    <a:lstStyle/>
                    <a:p>
                      <a:pPr>
                        <a:lnSpc>
                          <a:spcPct val="115000"/>
                        </a:lnSpc>
                        <a:spcAft>
                          <a:spcPts val="0"/>
                        </a:spcAft>
                      </a:pPr>
                      <a:r>
                        <a:rPr lang="en-GB" sz="900" dirty="0">
                          <a:effectLst/>
                        </a:rPr>
                        <a:t> </a:t>
                      </a:r>
                    </a:p>
                    <a:p>
                      <a:pPr>
                        <a:lnSpc>
                          <a:spcPct val="115000"/>
                        </a:lnSpc>
                        <a:spcAft>
                          <a:spcPts val="0"/>
                        </a:spcAft>
                      </a:pPr>
                      <a:r>
                        <a:rPr lang="en-GB" sz="900" dirty="0">
                          <a:effectLst/>
                        </a:rPr>
                        <a:t> </a:t>
                      </a:r>
                    </a:p>
                    <a:p>
                      <a:pPr>
                        <a:lnSpc>
                          <a:spcPct val="115000"/>
                        </a:lnSpc>
                        <a:spcAft>
                          <a:spcPts val="0"/>
                        </a:spcAft>
                      </a:pPr>
                      <a:r>
                        <a:rPr lang="en-GB" sz="900" dirty="0">
                          <a:effectLst/>
                        </a:rPr>
                        <a:t> </a:t>
                      </a:r>
                    </a:p>
                    <a:p>
                      <a:pPr>
                        <a:lnSpc>
                          <a:spcPct val="115000"/>
                        </a:lnSpc>
                        <a:spcAft>
                          <a:spcPts val="0"/>
                        </a:spcAft>
                      </a:pPr>
                      <a:r>
                        <a:rPr lang="en-GB" sz="900" dirty="0">
                          <a:effectLst/>
                        </a:rPr>
                        <a:t> </a:t>
                      </a:r>
                    </a:p>
                    <a:p>
                      <a:pPr>
                        <a:lnSpc>
                          <a:spcPct val="115000"/>
                        </a:lnSpc>
                        <a:spcAft>
                          <a:spcPts val="0"/>
                        </a:spcAft>
                      </a:pPr>
                      <a:r>
                        <a:rPr lang="en-GB" sz="900" dirty="0">
                          <a:effectLst/>
                        </a:rPr>
                        <a:t> </a:t>
                      </a:r>
                    </a:p>
                    <a:p>
                      <a:pPr>
                        <a:lnSpc>
                          <a:spcPct val="115000"/>
                        </a:lnSpc>
                        <a:spcAft>
                          <a:spcPts val="0"/>
                        </a:spcAft>
                      </a:pPr>
                      <a:r>
                        <a:rPr lang="en-GB" sz="900" dirty="0">
                          <a:effectLst/>
                        </a:rPr>
                        <a:t> </a:t>
                      </a:r>
                    </a:p>
                    <a:p>
                      <a:pPr>
                        <a:lnSpc>
                          <a:spcPct val="115000"/>
                        </a:lnSpc>
                        <a:spcAft>
                          <a:spcPts val="0"/>
                        </a:spcAft>
                      </a:pPr>
                      <a:r>
                        <a:rPr lang="en-GB" sz="900" dirty="0">
                          <a:effectLst/>
                        </a:rPr>
                        <a:t> </a:t>
                      </a:r>
                    </a:p>
                    <a:p>
                      <a:pPr>
                        <a:lnSpc>
                          <a:spcPct val="115000"/>
                        </a:lnSpc>
                        <a:spcAft>
                          <a:spcPts val="0"/>
                        </a:spcAft>
                      </a:pPr>
                      <a:r>
                        <a:rPr lang="en-GB" sz="900" dirty="0">
                          <a:effectLst/>
                        </a:rPr>
                        <a:t> </a:t>
                      </a:r>
                    </a:p>
                    <a:p>
                      <a:pPr>
                        <a:lnSpc>
                          <a:spcPct val="115000"/>
                        </a:lnSpc>
                        <a:spcAft>
                          <a:spcPts val="0"/>
                        </a:spcAft>
                      </a:pPr>
                      <a:r>
                        <a:rPr lang="en-GB" sz="900" dirty="0">
                          <a:effectLst/>
                        </a:rPr>
                        <a:t> </a:t>
                      </a:r>
                    </a:p>
                    <a:p>
                      <a:pPr>
                        <a:lnSpc>
                          <a:spcPct val="115000"/>
                        </a:lnSpc>
                        <a:spcAft>
                          <a:spcPts val="0"/>
                        </a:spcAft>
                      </a:pPr>
                      <a:r>
                        <a:rPr lang="en-GB" sz="900" dirty="0">
                          <a:effectLst/>
                        </a:rPr>
                        <a:t> </a:t>
                      </a:r>
                    </a:p>
                    <a:p>
                      <a:pPr>
                        <a:lnSpc>
                          <a:spcPct val="115000"/>
                        </a:lnSpc>
                        <a:spcAft>
                          <a:spcPts val="0"/>
                        </a:spcAft>
                      </a:pPr>
                      <a:r>
                        <a:rPr lang="en-GB" sz="900" dirty="0">
                          <a:effectLst/>
                        </a:rPr>
                        <a:t> </a:t>
                      </a:r>
                    </a:p>
                    <a:p>
                      <a:pPr>
                        <a:lnSpc>
                          <a:spcPct val="115000"/>
                        </a:lnSpc>
                        <a:spcAft>
                          <a:spcPts val="0"/>
                        </a:spcAft>
                      </a:pPr>
                      <a:r>
                        <a:rPr lang="en-GB" sz="900" dirty="0">
                          <a:effectLst/>
                        </a:rPr>
                        <a:t> </a:t>
                      </a:r>
                    </a:p>
                    <a:p>
                      <a:pPr>
                        <a:lnSpc>
                          <a:spcPct val="115000"/>
                        </a:lnSpc>
                        <a:spcAft>
                          <a:spcPts val="0"/>
                        </a:spcAft>
                      </a:pPr>
                      <a:r>
                        <a:rPr lang="en-GB" sz="900" dirty="0">
                          <a:effectLst/>
                        </a:rPr>
                        <a:t> </a:t>
                      </a:r>
                    </a:p>
                    <a:p>
                      <a:pPr>
                        <a:lnSpc>
                          <a:spcPct val="115000"/>
                        </a:lnSpc>
                        <a:spcAft>
                          <a:spcPts val="0"/>
                        </a:spcAft>
                      </a:pPr>
                      <a:r>
                        <a:rPr lang="en-GB" sz="900" dirty="0">
                          <a:effectLst/>
                        </a:rPr>
                        <a:t> </a:t>
                      </a:r>
                    </a:p>
                    <a:p>
                      <a:pPr>
                        <a:lnSpc>
                          <a:spcPct val="115000"/>
                        </a:lnSpc>
                        <a:spcAft>
                          <a:spcPts val="0"/>
                        </a:spcAft>
                      </a:pPr>
                      <a:r>
                        <a:rPr lang="en-GB" sz="900" dirty="0">
                          <a:effectLst/>
                        </a:rPr>
                        <a:t> </a:t>
                      </a:r>
                    </a:p>
                    <a:p>
                      <a:pPr>
                        <a:lnSpc>
                          <a:spcPct val="115000"/>
                        </a:lnSpc>
                        <a:spcAft>
                          <a:spcPts val="0"/>
                        </a:spcAft>
                      </a:pPr>
                      <a:r>
                        <a:rPr lang="en-GB" sz="900" dirty="0">
                          <a:effectLst/>
                        </a:rPr>
                        <a:t> </a:t>
                      </a:r>
                    </a:p>
                    <a:p>
                      <a:pPr>
                        <a:lnSpc>
                          <a:spcPct val="115000"/>
                        </a:lnSpc>
                        <a:spcAft>
                          <a:spcPts val="0"/>
                        </a:spcAft>
                      </a:pPr>
                      <a:r>
                        <a:rPr lang="en-GB" sz="900" dirty="0">
                          <a:effectLst/>
                        </a:rPr>
                        <a:t> </a:t>
                      </a:r>
                    </a:p>
                    <a:p>
                      <a:pPr>
                        <a:lnSpc>
                          <a:spcPct val="115000"/>
                        </a:lnSpc>
                        <a:spcAft>
                          <a:spcPts val="0"/>
                        </a:spcAft>
                      </a:pPr>
                      <a:r>
                        <a:rPr lang="en-GB" sz="900" dirty="0">
                          <a:effectLst/>
                        </a:rPr>
                        <a:t>Yum! - Andy</a:t>
                      </a:r>
                      <a:endParaRPr lang="en-GB" sz="900" dirty="0">
                        <a:effectLst/>
                        <a:latin typeface="Calibri"/>
                        <a:ea typeface="Calibri"/>
                        <a:cs typeface="Times New Roman"/>
                      </a:endParaRPr>
                    </a:p>
                  </a:txBody>
                  <a:tcPr marL="59960" marR="59960" marT="0" marB="0"/>
                </a:tc>
              </a:tr>
            </a:tbl>
          </a:graphicData>
        </a:graphic>
      </p:graphicFrame>
    </p:spTree>
    <p:extLst>
      <p:ext uri="{BB962C8B-B14F-4D97-AF65-F5344CB8AC3E}">
        <p14:creationId xmlns:p14="http://schemas.microsoft.com/office/powerpoint/2010/main" val="36048131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KFC Central_Eastern EUROPE">
      <a:dk1>
        <a:srgbClr val="464746"/>
      </a:dk1>
      <a:lt1>
        <a:sysClr val="window" lastClr="FFFFFF"/>
      </a:lt1>
      <a:dk2>
        <a:srgbClr val="9F0927"/>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KFC Central_Eastern EUROPE">
      <a:dk1>
        <a:srgbClr val="464746"/>
      </a:dk1>
      <a:lt1>
        <a:sysClr val="window" lastClr="FFFFFF"/>
      </a:lt1>
      <a:dk2>
        <a:srgbClr val="9F0927"/>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Custom Design">
  <a:themeElements>
    <a:clrScheme name="KFC Central_Eastern EUROPE">
      <a:dk1>
        <a:srgbClr val="464746"/>
      </a:dk1>
      <a:lt1>
        <a:sysClr val="window" lastClr="FFFFFF"/>
      </a:lt1>
      <a:dk2>
        <a:srgbClr val="9F0927"/>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1351</TotalTime>
  <Words>819</Words>
  <Application>Microsoft Office PowerPoint</Application>
  <PresentationFormat>On-screen Show (16:9)</PresentationFormat>
  <Paragraphs>254</Paragraphs>
  <Slides>12</Slides>
  <Notes>0</Notes>
  <HiddenSlides>0</HiddenSlides>
  <MMClips>0</MMClips>
  <ScaleCrop>false</ScaleCrop>
  <HeadingPairs>
    <vt:vector size="4" baseType="variant">
      <vt:variant>
        <vt:lpstr>Theme</vt:lpstr>
      </vt:variant>
      <vt:variant>
        <vt:i4>3</vt:i4>
      </vt:variant>
      <vt:variant>
        <vt:lpstr>Slide Titles</vt:lpstr>
      </vt:variant>
      <vt:variant>
        <vt:i4>12</vt:i4>
      </vt:variant>
    </vt:vector>
  </HeadingPairs>
  <TitlesOfParts>
    <vt:vector size="15" baseType="lpstr">
      <vt:lpstr>Office Theme</vt:lpstr>
      <vt:lpstr>1_Custom Design</vt:lpstr>
      <vt:lpstr>2_Custom Design</vt:lpstr>
      <vt:lpstr>PowerPoint Presentation</vt:lpstr>
      <vt:lpstr>Summary of session</vt:lpstr>
      <vt:lpstr>Day 1 – Product Validation</vt:lpstr>
      <vt:lpstr>Results – Temperature testing</vt:lpstr>
      <vt:lpstr>Observations – Core meat blocks</vt:lpstr>
      <vt:lpstr>Observations – Sandwiches</vt:lpstr>
      <vt:lpstr>Day 2 – Review and next steps (1 of 2)</vt:lpstr>
      <vt:lpstr>Day 2 – Review and next steps (2 of 2)</vt:lpstr>
      <vt:lpstr>Output from Day 2</vt:lpstr>
      <vt:lpstr>Output from Day 2</vt:lpstr>
      <vt:lpstr>Output from Day 2</vt:lpstr>
      <vt:lpstr>Output from Day 2</vt:lpstr>
    </vt:vector>
  </TitlesOfParts>
  <Company>Yum! Brands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Downs, Shannon</dc:creator>
  <cp:lastModifiedBy>Goves, Andy</cp:lastModifiedBy>
  <cp:revision>36</cp:revision>
  <dcterms:created xsi:type="dcterms:W3CDTF">2013-07-17T20:31:50Z</dcterms:created>
  <dcterms:modified xsi:type="dcterms:W3CDTF">2014-08-09T09:40:04Z</dcterms:modified>
</cp:coreProperties>
</file>